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9591" autoAdjust="0"/>
  </p:normalViewPr>
  <p:slideViewPr>
    <p:cSldViewPr>
      <p:cViewPr varScale="1">
        <p:scale>
          <a:sx n="131" d="100"/>
          <a:sy n="131" d="100"/>
        </p:scale>
        <p:origin x="-29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37FC9B-88F9-47D6-9E1F-15D4F23C8DDF}" type="datetimeFigureOut">
              <a:rPr lang="en-US" smtClean="0"/>
              <a:pPr/>
              <a:t>9/30/13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6FBE-CF46-4B7E-B68C-C79FB4C506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Anglo Saxon Poetry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Seafarer + The Wanderer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Kenning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 smtClean="0">
                <a:solidFill>
                  <a:srgbClr val="000090"/>
                </a:solidFill>
              </a:rPr>
              <a:t>A compound expression with metaphorical meaning, often used in place of a noun.</a:t>
            </a:r>
          </a:p>
          <a:p>
            <a:pPr>
              <a:lnSpc>
                <a:spcPct val="90000"/>
              </a:lnSpc>
            </a:pPr>
            <a:endParaRPr lang="en-US" sz="3000" dirty="0" smtClean="0">
              <a:solidFill>
                <a:srgbClr val="0000FF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3000" dirty="0" smtClean="0"/>
              <a:t>A literary device in which a noun is renamed in a creative way using a compound word or union of words to combine ideas.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The best kennings are short and often create an unexpected comparison</a:t>
            </a:r>
          </a:p>
          <a:p>
            <a:pPr>
              <a:lnSpc>
                <a:spcPct val="90000"/>
              </a:lnSpc>
            </a:pPr>
            <a:endParaRPr lang="en-US" sz="3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Sky-candle = The sun</a:t>
            </a:r>
          </a:p>
          <a:p>
            <a:r>
              <a:rPr lang="en-US" dirty="0" smtClean="0"/>
              <a:t>Swan-road = The sea/sky</a:t>
            </a:r>
          </a:p>
          <a:p>
            <a:r>
              <a:rPr lang="en-US" dirty="0" smtClean="0"/>
              <a:t>Stout-hearted = Brave</a:t>
            </a:r>
          </a:p>
          <a:p>
            <a:r>
              <a:rPr lang="en-US" dirty="0" smtClean="0"/>
              <a:t>Battle-sweat = Blood</a:t>
            </a:r>
          </a:p>
          <a:p>
            <a:r>
              <a:rPr lang="en-US" dirty="0" smtClean="0"/>
              <a:t>Dwelling place = Home</a:t>
            </a:r>
          </a:p>
          <a:p>
            <a:r>
              <a:rPr lang="en-US" dirty="0" smtClean="0"/>
              <a:t>Earth-hall = Grave</a:t>
            </a:r>
          </a:p>
          <a:p>
            <a:r>
              <a:rPr lang="en-US" dirty="0" smtClean="0"/>
              <a:t>Helmet bearers = Warriors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0" y="228600"/>
            <a:ext cx="91440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5400" b="1" u="sng" dirty="0" smtClean="0">
                <a:latin typeface="Centaur" pitchFamily="18" charset="0"/>
              </a:rPr>
              <a:t>Kennings in </a:t>
            </a:r>
            <a:r>
              <a:rPr lang="en-US" sz="5400" b="1" i="1" u="sng" dirty="0">
                <a:latin typeface="Centaur" pitchFamily="18" charset="0"/>
              </a:rPr>
              <a:t>Beowulf</a:t>
            </a:r>
            <a:endParaRPr lang="en-US" sz="5400" b="1" u="sng" dirty="0">
              <a:latin typeface="Centaur" pitchFamily="18" charset="0"/>
            </a:endParaRPr>
          </a:p>
        </p:txBody>
      </p:sp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457200" y="24384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</a:t>
            </a:r>
            <a:r>
              <a:rPr lang="en-US" sz="3200" b="1" dirty="0"/>
              <a:t>bone-house” = body</a:t>
            </a:r>
            <a:endParaRPr lang="en-US" sz="3200" b="1" i="1" dirty="0"/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533400" y="3505200"/>
            <a:ext cx="632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57200" y="3124200"/>
            <a:ext cx="8229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</a:t>
            </a:r>
            <a:r>
              <a:rPr lang="en-US" sz="3200" b="1" dirty="0"/>
              <a:t>gold-friend of men” = generous prince</a:t>
            </a:r>
            <a:endParaRPr lang="en-US" sz="3200" b="1" i="1" dirty="0"/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457200" y="4724400"/>
            <a:ext cx="670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sp>
        <p:nvSpPr>
          <p:cNvPr id="21513" name="Text Box 9"/>
          <p:cNvSpPr txBox="1">
            <a:spLocks noChangeArrowheads="1"/>
          </p:cNvSpPr>
          <p:nvPr/>
        </p:nvSpPr>
        <p:spPr bwMode="auto">
          <a:xfrm>
            <a:off x="457200" y="3810000"/>
            <a:ext cx="6248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</a:t>
            </a:r>
            <a:r>
              <a:rPr lang="en-US" sz="3200" b="1" dirty="0"/>
              <a:t>ring-giver” = lord</a:t>
            </a:r>
            <a:endParaRPr lang="en-US" sz="3200" b="1" i="1" dirty="0"/>
          </a:p>
        </p:txBody>
      </p:sp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457200" y="4419600"/>
            <a:ext cx="7620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 smtClean="0"/>
              <a:t>“</a:t>
            </a:r>
            <a:r>
              <a:rPr lang="en-US" sz="3200" b="1" dirty="0"/>
              <a:t>flashing light” = sword</a:t>
            </a:r>
            <a:endParaRPr lang="en-US" sz="3200" b="1" i="1" dirty="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8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 autoUpdateAnimBg="0"/>
      <p:bldP spid="21509" grpId="0" autoUpdateAnimBg="0"/>
      <p:bldP spid="21510" grpId="0" autoUpdateAnimBg="0"/>
      <p:bldP spid="21511" grpId="0" autoUpdateAnimBg="0"/>
      <p:bldP spid="21512" grpId="0" autoUpdateAnimBg="0"/>
      <p:bldP spid="21513" grpId="0" autoUpdateAnimBg="0"/>
      <p:bldP spid="2151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Exeter Book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00"/>
            <a:ext cx="5029200" cy="5105400"/>
          </a:xfrm>
        </p:spPr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Mysterious </a:t>
            </a:r>
            <a:r>
              <a:rPr lang="en-US" sz="2200" dirty="0">
                <a:solidFill>
                  <a:srgbClr val="000090"/>
                </a:solidFill>
              </a:rPr>
              <a:t>book of Anglo-Saxon poems </a:t>
            </a:r>
            <a:r>
              <a:rPr lang="en-US" sz="2200" dirty="0" smtClean="0"/>
              <a:t>dating from around the </a:t>
            </a:r>
            <a:r>
              <a:rPr lang="en-US" sz="2200" dirty="0" smtClean="0">
                <a:solidFill>
                  <a:srgbClr val="000090"/>
                </a:solidFill>
              </a:rPr>
              <a:t>middle of the tenth century.  </a:t>
            </a:r>
          </a:p>
          <a:p>
            <a:endParaRPr lang="en-US" sz="2200" dirty="0"/>
          </a:p>
          <a:p>
            <a:r>
              <a:rPr lang="en-US" sz="2200" dirty="0" smtClean="0"/>
              <a:t>The largest of the few significant collections of Anglo-Saxon poetry still surviving.</a:t>
            </a:r>
          </a:p>
          <a:p>
            <a:endParaRPr lang="en-US" sz="2200" dirty="0" smtClean="0"/>
          </a:p>
          <a:p>
            <a:r>
              <a:rPr lang="en-US" sz="2200" dirty="0">
                <a:solidFill>
                  <a:srgbClr val="000090"/>
                </a:solidFill>
              </a:rPr>
              <a:t>Contained 30+ poems and ninety riddles.</a:t>
            </a:r>
          </a:p>
          <a:p>
            <a:endParaRPr lang="en-US" sz="2200" dirty="0">
              <a:solidFill>
                <a:schemeClr val="accent5">
                  <a:lumMod val="60000"/>
                  <a:lumOff val="40000"/>
                </a:schemeClr>
              </a:solidFill>
            </a:endParaRPr>
          </a:p>
          <a:p>
            <a:r>
              <a:rPr lang="en-US" sz="2200" dirty="0" smtClean="0"/>
              <a:t>Bishop </a:t>
            </a:r>
            <a:r>
              <a:rPr lang="en-US" sz="2200" dirty="0" err="1" smtClean="0"/>
              <a:t>Leofric</a:t>
            </a:r>
            <a:r>
              <a:rPr lang="en-US" sz="2200" dirty="0" smtClean="0"/>
              <a:t> gave the manuscript to the cathedral at Exeter.  </a:t>
            </a:r>
          </a:p>
          <a:p>
            <a:endParaRPr lang="en-US" sz="2200" dirty="0"/>
          </a:p>
          <a:p>
            <a:r>
              <a:rPr lang="en-US" sz="2200" dirty="0">
                <a:solidFill>
                  <a:srgbClr val="000090"/>
                </a:solidFill>
              </a:rPr>
              <a:t>Written down by monks around 975</a:t>
            </a:r>
            <a:r>
              <a:rPr lang="en-US" sz="2200" dirty="0" smtClean="0"/>
              <a:t>, date of composition is unknown but prior to that date.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15362" name="Picture 2" descr="http://0.static.wix.com/media/04b36cb2335b50140df492d3b54a70bf.wix_mp_10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2590800"/>
            <a:ext cx="2895600" cy="24710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Seafarer</a:t>
            </a:r>
            <a:endParaRPr lang="en-US" dirty="0"/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219200"/>
            <a:ext cx="4648200" cy="5410200"/>
          </a:xfrm>
        </p:spPr>
        <p:txBody>
          <a:bodyPr>
            <a:normAutofit/>
          </a:bodyPr>
          <a:lstStyle/>
          <a:p>
            <a:r>
              <a:rPr lang="en-US" sz="2600" dirty="0" smtClean="0"/>
              <a:t>Most often </a:t>
            </a:r>
            <a:r>
              <a:rPr lang="en-US" sz="2600" dirty="0">
                <a:solidFill>
                  <a:srgbClr val="000090"/>
                </a:solidFill>
              </a:rPr>
              <a:t>considered</a:t>
            </a:r>
            <a:r>
              <a:rPr lang="en-US" sz="2600" dirty="0" smtClean="0">
                <a:solidFill>
                  <a:srgbClr val="00B0F0"/>
                </a:solidFill>
              </a:rPr>
              <a:t> </a:t>
            </a:r>
            <a:r>
              <a:rPr lang="en-US" sz="2600" dirty="0">
                <a:solidFill>
                  <a:srgbClr val="000090"/>
                </a:solidFill>
              </a:rPr>
              <a:t>an elegy</a:t>
            </a:r>
            <a:r>
              <a:rPr lang="en-US" sz="2600" dirty="0"/>
              <a:t>, or mournful, contemplative poem</a:t>
            </a:r>
            <a:r>
              <a:rPr lang="en-US" sz="2600" dirty="0" smtClean="0"/>
              <a:t>.</a:t>
            </a:r>
          </a:p>
          <a:p>
            <a:endParaRPr lang="en-US" sz="2600" dirty="0"/>
          </a:p>
          <a:p>
            <a:r>
              <a:rPr lang="en-US" sz="2600" dirty="0"/>
              <a:t>Can also be considered </a:t>
            </a:r>
            <a:r>
              <a:rPr lang="en-US" sz="2600" dirty="0">
                <a:solidFill>
                  <a:srgbClr val="000090"/>
                </a:solidFill>
              </a:rPr>
              <a:t>a </a:t>
            </a:r>
            <a:r>
              <a:rPr lang="en-US" sz="2600" dirty="0" err="1">
                <a:solidFill>
                  <a:srgbClr val="000090"/>
                </a:solidFill>
              </a:rPr>
              <a:t>planctus</a:t>
            </a:r>
            <a:r>
              <a:rPr lang="en-US" sz="2600" dirty="0">
                <a:solidFill>
                  <a:srgbClr val="000090"/>
                </a:solidFill>
              </a:rPr>
              <a:t>, or “complaint.</a:t>
            </a:r>
            <a:r>
              <a:rPr lang="en-US" sz="2600" dirty="0">
                <a:solidFill>
                  <a:srgbClr val="00B0F0"/>
                </a:solidFill>
              </a:rPr>
              <a:t>”  </a:t>
            </a:r>
            <a:endParaRPr lang="en-US" sz="2600" dirty="0" smtClean="0">
              <a:solidFill>
                <a:srgbClr val="00B0F0"/>
              </a:solidFill>
            </a:endParaRPr>
          </a:p>
          <a:p>
            <a:endParaRPr lang="en-US" sz="2600" dirty="0"/>
          </a:p>
          <a:p>
            <a:r>
              <a:rPr lang="en-US" sz="2600" dirty="0" smtClean="0"/>
              <a:t>A </a:t>
            </a:r>
            <a:r>
              <a:rPr lang="en-US" sz="2600" dirty="0" err="1" smtClean="0"/>
              <a:t>planctus</a:t>
            </a:r>
            <a:r>
              <a:rPr lang="en-US" sz="2600" dirty="0" smtClean="0"/>
              <a:t> generally involves a </a:t>
            </a:r>
            <a:r>
              <a:rPr lang="en-US" sz="2400" dirty="0">
                <a:solidFill>
                  <a:srgbClr val="000090"/>
                </a:solidFill>
              </a:rPr>
              <a:t>fictional speaker discussing loss of some kind</a:t>
            </a:r>
            <a:r>
              <a:rPr lang="en-US" sz="2400" dirty="0" smtClean="0"/>
              <a:t> </a:t>
            </a:r>
            <a:r>
              <a:rPr lang="en-US" sz="2600" dirty="0" smtClean="0"/>
              <a:t>(could be death)</a:t>
            </a:r>
          </a:p>
          <a:p>
            <a:endParaRPr lang="en-US" sz="2600" dirty="0" smtClean="0"/>
          </a:p>
          <a:p>
            <a:r>
              <a:rPr lang="en-US" sz="2400" dirty="0" smtClean="0">
                <a:solidFill>
                  <a:srgbClr val="000090"/>
                </a:solidFill>
              </a:rPr>
              <a:t>Strong </a:t>
            </a:r>
            <a:r>
              <a:rPr lang="en-US" sz="2400" dirty="0">
                <a:solidFill>
                  <a:srgbClr val="000090"/>
                </a:solidFill>
              </a:rPr>
              <a:t>emotion </a:t>
            </a:r>
            <a:r>
              <a:rPr lang="en-US" sz="2600" dirty="0"/>
              <a:t>is the key.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91200" y="1676400"/>
            <a:ext cx="2150244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Seafarer</a:t>
            </a:r>
            <a:endParaRPr lang="en-US" dirty="0"/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Speaker is a sailor who has endured many harsh winters at sea.</a:t>
            </a:r>
          </a:p>
          <a:p>
            <a:endParaRPr lang="en-US" sz="2600" dirty="0"/>
          </a:p>
          <a:p>
            <a:r>
              <a:rPr lang="en-US" sz="2600" dirty="0" smtClean="0"/>
              <a:t>He considers it a cold place yet longs for it.</a:t>
            </a:r>
          </a:p>
          <a:p>
            <a:endParaRPr lang="en-US" sz="2600" dirty="0"/>
          </a:p>
          <a:p>
            <a:r>
              <a:rPr lang="en-US" sz="2600" dirty="0" smtClean="0"/>
              <a:t>Becomes a metaphor for life.</a:t>
            </a:r>
          </a:p>
          <a:p>
            <a:endParaRPr lang="en-US" sz="2600" dirty="0"/>
          </a:p>
          <a:p>
            <a:r>
              <a:rPr lang="en-US" sz="2600" dirty="0" smtClean="0"/>
              <a:t>Contains both Christian and non Christian elements.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The </a:t>
            </a:r>
            <a:r>
              <a:rPr lang="en-US" dirty="0" smtClean="0"/>
              <a:t>Seafarer</a:t>
            </a:r>
            <a:endParaRPr lang="en-US" dirty="0"/>
          </a:p>
        </p:txBody>
      </p:sp>
      <p:sp>
        <p:nvSpPr>
          <p:cNvPr id="9318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Comparisons between </a:t>
            </a:r>
          </a:p>
          <a:p>
            <a:pPr lvl="1"/>
            <a:r>
              <a:rPr lang="en-US" sz="3200" dirty="0"/>
              <a:t>the land and safety/security.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sea </a:t>
            </a:r>
            <a:r>
              <a:rPr lang="en-US" sz="3200" dirty="0" smtClean="0"/>
              <a:t>and hardship/struggle</a:t>
            </a:r>
          </a:p>
          <a:p>
            <a:pPr lvl="1"/>
            <a:r>
              <a:rPr lang="en-US" sz="3200" dirty="0" smtClean="0"/>
              <a:t>The </a:t>
            </a:r>
            <a:r>
              <a:rPr lang="en-US" sz="3200" dirty="0"/>
              <a:t>sea </a:t>
            </a:r>
            <a:r>
              <a:rPr lang="en-US" sz="3200" dirty="0" smtClean="0"/>
              <a:t>and the </a:t>
            </a:r>
            <a:r>
              <a:rPr lang="en-US" sz="3200" dirty="0"/>
              <a:t>power of God</a:t>
            </a:r>
            <a:r>
              <a:rPr lang="en-US" sz="3200" dirty="0" smtClean="0"/>
              <a:t>.</a:t>
            </a:r>
          </a:p>
          <a:p>
            <a:pPr lvl="1"/>
            <a:r>
              <a:rPr lang="en-US" sz="3200" dirty="0" smtClean="0"/>
              <a:t>“</a:t>
            </a:r>
            <a:r>
              <a:rPr lang="en-US" sz="3200" dirty="0"/>
              <a:t>Home</a:t>
            </a:r>
            <a:r>
              <a:rPr lang="en-US" sz="3200" dirty="0" smtClean="0"/>
              <a:t>” and being </a:t>
            </a:r>
            <a:r>
              <a:rPr lang="en-US" sz="3200" dirty="0"/>
              <a:t>closer to God.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dirty="0" smtClean="0"/>
              <a:t>Wanderer</a:t>
            </a:r>
            <a:endParaRPr lang="en-US" dirty="0"/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>
          <a:xfrm>
            <a:off x="457200" y="1600200"/>
            <a:ext cx="3962400" cy="48006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>
                <a:solidFill>
                  <a:srgbClr val="000090"/>
                </a:solidFill>
              </a:rPr>
              <a:t>Elegiac poem</a:t>
            </a:r>
          </a:p>
          <a:p>
            <a:endParaRPr lang="en-US" sz="2600" dirty="0"/>
          </a:p>
          <a:p>
            <a:r>
              <a:rPr lang="en-US" sz="2600" dirty="0" smtClean="0"/>
              <a:t>Contains </a:t>
            </a:r>
            <a:r>
              <a:rPr lang="en-US" sz="2600" dirty="0" smtClean="0">
                <a:solidFill>
                  <a:srgbClr val="000090"/>
                </a:solidFill>
              </a:rPr>
              <a:t>homily elements</a:t>
            </a:r>
          </a:p>
          <a:p>
            <a:endParaRPr lang="en-US" sz="2600" dirty="0"/>
          </a:p>
          <a:p>
            <a:r>
              <a:rPr lang="en-US" sz="2600" dirty="0" smtClean="0"/>
              <a:t>Connections can be drawn to current day wanderers</a:t>
            </a:r>
          </a:p>
          <a:p>
            <a:endParaRPr lang="en-US" sz="2600" dirty="0"/>
          </a:p>
          <a:p>
            <a:r>
              <a:rPr lang="en-US" sz="2600" dirty="0" smtClean="0"/>
              <a:t>Pay attention to </a:t>
            </a:r>
            <a:r>
              <a:rPr lang="en-US" sz="2600" dirty="0" smtClean="0">
                <a:solidFill>
                  <a:srgbClr val="000090"/>
                </a:solidFill>
              </a:rPr>
              <a:t>last lines – What change is there?</a:t>
            </a:r>
            <a:endParaRPr lang="en-US" sz="2600" dirty="0">
              <a:solidFill>
                <a:srgbClr val="000090"/>
              </a:solidFill>
            </a:endParaRPr>
          </a:p>
        </p:txBody>
      </p:sp>
      <p:pic>
        <p:nvPicPr>
          <p:cNvPr id="4098" name="Picture 2" descr="http://1.bp.blogspot.com/-KfNiXV94rVE/TyphkD3y3LI/AAAAAAAABA0/Ug9wk8S7tuw/s1600/The+Wanderer+image.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2286000"/>
            <a:ext cx="3583178" cy="2514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Wanderer</a:t>
            </a:r>
            <a:endParaRPr lang="en-US" dirty="0"/>
          </a:p>
        </p:txBody>
      </p:sp>
      <p:sp>
        <p:nvSpPr>
          <p:cNvPr id="82947" name="Rectangle 3"/>
          <p:cNvSpPr>
            <a:spLocks noGrp="1" noRot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600" dirty="0" smtClean="0"/>
              <a:t>Speaker is a warrior recalling battles in which those closest to him were killed.</a:t>
            </a:r>
          </a:p>
          <a:p>
            <a:endParaRPr lang="en-US" sz="2600" dirty="0"/>
          </a:p>
          <a:p>
            <a:r>
              <a:rPr lang="en-US" sz="2600" dirty="0" smtClean="0"/>
              <a:t>Extrapolates idea outward, speaking of fortune, friendship, and sadness of life</a:t>
            </a:r>
          </a:p>
          <a:p>
            <a:endParaRPr lang="en-US" sz="2600" dirty="0" smtClean="0"/>
          </a:p>
          <a:p>
            <a:r>
              <a:rPr lang="en-US" sz="2600" dirty="0" smtClean="0"/>
              <a:t>Exile plays a dominant role.</a:t>
            </a:r>
            <a:endParaRPr lang="en-US" sz="2600" dirty="0"/>
          </a:p>
          <a:p>
            <a:endParaRPr lang="en-US" sz="2600" dirty="0"/>
          </a:p>
          <a:p>
            <a:r>
              <a:rPr lang="en-US" sz="2600" dirty="0" smtClean="0"/>
              <a:t>Ends with a twist – Why?</a:t>
            </a:r>
          </a:p>
          <a:p>
            <a:endParaRPr lang="en-US" sz="2600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Metaphor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000090"/>
                </a:solidFill>
              </a:rPr>
              <a:t>A direct comparison of two things, often unrelated. </a:t>
            </a:r>
            <a:r>
              <a:rPr lang="en-US" dirty="0"/>
              <a:t>A verbal equation results where both "parts" illuminate one another. </a:t>
            </a:r>
            <a:endParaRPr lang="en-US" dirty="0">
              <a:solidFill>
                <a:srgbClr val="0000FF"/>
              </a:solidFill>
            </a:endParaRPr>
          </a:p>
          <a:p>
            <a:endParaRPr lang="en-US" dirty="0" smtClean="0"/>
          </a:p>
          <a:p>
            <a:pPr>
              <a:buNone/>
            </a:pPr>
            <a:r>
              <a:rPr lang="en-US" dirty="0"/>
              <a:t>Genius is a fountain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His fist was a hammer</a:t>
            </a:r>
          </a:p>
          <a:p>
            <a:pPr>
              <a:buNone/>
            </a:pPr>
            <a:endParaRPr lang="en-US" dirty="0"/>
          </a:p>
          <a:p>
            <a:pPr>
              <a:buNone/>
            </a:pPr>
            <a:r>
              <a:rPr lang="en-US" dirty="0"/>
              <a:t>The building is a diamond in the sky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Alliteration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000" dirty="0">
                <a:solidFill>
                  <a:srgbClr val="000090"/>
                </a:solidFill>
              </a:rPr>
              <a:t>Repetition of initial consonant sound.</a:t>
            </a:r>
          </a:p>
          <a:p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“the </a:t>
            </a:r>
            <a:r>
              <a:rPr lang="en-US" b="1" u="sng" dirty="0" smtClean="0"/>
              <a:t>f</a:t>
            </a:r>
            <a:r>
              <a:rPr lang="en-US" dirty="0" smtClean="0"/>
              <a:t>rog </a:t>
            </a:r>
            <a:r>
              <a:rPr lang="en-US" b="1" u="sng" dirty="0" smtClean="0"/>
              <a:t>f</a:t>
            </a:r>
            <a:r>
              <a:rPr lang="en-US" dirty="0" smtClean="0"/>
              <a:t>rolicked </a:t>
            </a:r>
            <a:r>
              <a:rPr lang="en-US" b="1" u="sng" dirty="0" smtClean="0"/>
              <a:t>f</a:t>
            </a:r>
            <a:r>
              <a:rPr lang="en-US" dirty="0" smtClean="0"/>
              <a:t>rivolously on the </a:t>
            </a:r>
            <a:r>
              <a:rPr lang="en-US" b="1" u="sng" dirty="0" smtClean="0"/>
              <a:t>f</a:t>
            </a:r>
            <a:r>
              <a:rPr lang="en-US" dirty="0" smtClean="0"/>
              <a:t>orest </a:t>
            </a:r>
            <a:r>
              <a:rPr lang="en-US" b="1" u="sng" dirty="0" smtClean="0"/>
              <a:t>f</a:t>
            </a:r>
            <a:r>
              <a:rPr lang="en-US" dirty="0" smtClean="0"/>
              <a:t>loor.”</a:t>
            </a:r>
          </a:p>
          <a:p>
            <a:pPr>
              <a:lnSpc>
                <a:spcPct val="80000"/>
              </a:lnSpc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“…Little </a:t>
            </a:r>
            <a:r>
              <a:rPr lang="en-US" b="1" u="sng" dirty="0" smtClean="0"/>
              <a:t>s</a:t>
            </a:r>
            <a:r>
              <a:rPr lang="en-US" dirty="0" smtClean="0"/>
              <a:t>kinny </a:t>
            </a:r>
            <a:r>
              <a:rPr lang="en-US" b="1" u="sng" dirty="0" smtClean="0"/>
              <a:t>s</a:t>
            </a:r>
            <a:r>
              <a:rPr lang="en-US" dirty="0" smtClean="0"/>
              <a:t>houlder blades </a:t>
            </a:r>
            <a:r>
              <a:rPr lang="en-US" b="1" u="sng" dirty="0" smtClean="0"/>
              <a:t>S</a:t>
            </a:r>
            <a:r>
              <a:rPr lang="en-US" dirty="0" smtClean="0"/>
              <a:t>ticking through your clothes…”</a:t>
            </a:r>
          </a:p>
          <a:p>
            <a:pPr>
              <a:lnSpc>
                <a:spcPct val="80000"/>
              </a:lnSpc>
              <a:buNone/>
            </a:pPr>
            <a:endParaRPr lang="en-US" dirty="0"/>
          </a:p>
          <a:p>
            <a:pPr>
              <a:lnSpc>
                <a:spcPct val="80000"/>
              </a:lnSpc>
              <a:buNone/>
            </a:pPr>
            <a:r>
              <a:rPr lang="en-US" dirty="0" smtClean="0"/>
              <a:t>“…</a:t>
            </a:r>
            <a:r>
              <a:rPr lang="en-US" b="1" u="sng" dirty="0" smtClean="0"/>
              <a:t>s</a:t>
            </a:r>
            <a:r>
              <a:rPr lang="en-US" dirty="0" smtClean="0"/>
              <a:t>truck by a </a:t>
            </a:r>
            <a:r>
              <a:rPr lang="en-US" b="1" u="sng" dirty="0" smtClean="0"/>
              <a:t>s</a:t>
            </a:r>
            <a:r>
              <a:rPr lang="en-US" dirty="0" smtClean="0"/>
              <a:t>teed </a:t>
            </a:r>
            <a:r>
              <a:rPr lang="en-US" b="1" u="sng" dirty="0" smtClean="0"/>
              <a:t>f</a:t>
            </a:r>
            <a:r>
              <a:rPr lang="en-US" dirty="0" smtClean="0"/>
              <a:t>lying </a:t>
            </a:r>
            <a:r>
              <a:rPr lang="en-US" b="1" u="sng" dirty="0" smtClean="0"/>
              <a:t>f</a:t>
            </a:r>
            <a:r>
              <a:rPr lang="en-US" dirty="0" smtClean="0"/>
              <a:t>earless and </a:t>
            </a:r>
            <a:r>
              <a:rPr lang="en-US" b="1" u="sng" dirty="0" smtClean="0"/>
              <a:t>f</a:t>
            </a:r>
            <a:r>
              <a:rPr lang="en-US" dirty="0" smtClean="0"/>
              <a:t>leet…”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479</Words>
  <Application>Microsoft Macintosh PowerPoint</Application>
  <PresentationFormat>On-screen Show (4:3)</PresentationFormat>
  <Paragraphs>85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Anglo Saxon Poetry</vt:lpstr>
      <vt:lpstr>The Exeter Book</vt:lpstr>
      <vt:lpstr>The Seafarer</vt:lpstr>
      <vt:lpstr>The Seafarer</vt:lpstr>
      <vt:lpstr>The Seafarer</vt:lpstr>
      <vt:lpstr>The Wanderer</vt:lpstr>
      <vt:lpstr>The Wanderer</vt:lpstr>
      <vt:lpstr>Metaphor</vt:lpstr>
      <vt:lpstr>Alliteration</vt:lpstr>
      <vt:lpstr>Kenning</vt:lpstr>
      <vt:lpstr>Examples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Anglo Saxon Poetry</dc:title>
  <dc:creator>ISP Data</dc:creator>
  <cp:lastModifiedBy>Rm. 131</cp:lastModifiedBy>
  <cp:revision>18</cp:revision>
  <dcterms:created xsi:type="dcterms:W3CDTF">2012-09-29T16:18:00Z</dcterms:created>
  <dcterms:modified xsi:type="dcterms:W3CDTF">2013-09-30T11:58:52Z</dcterms:modified>
</cp:coreProperties>
</file>