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E6CA-DB5C-49E0-8F52-CBE4CFC8695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5411-6FB5-4A92-9026-ABC23C30A6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Hero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Bold Adventurer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9624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Primary </a:t>
            </a:r>
            <a:r>
              <a:rPr lang="en-US" dirty="0">
                <a:solidFill>
                  <a:srgbClr val="0070C0"/>
                </a:solidFill>
              </a:rPr>
              <a:t>goal </a:t>
            </a:r>
            <a:r>
              <a:rPr lang="en-US" dirty="0" smtClean="0">
                <a:solidFill>
                  <a:srgbClr val="0070C0"/>
                </a:solidFill>
              </a:rPr>
              <a:t>is excitement </a:t>
            </a:r>
            <a:r>
              <a:rPr lang="en-US" dirty="0">
                <a:solidFill>
                  <a:srgbClr val="0070C0"/>
                </a:solidFill>
              </a:rPr>
              <a:t>and stimulation </a:t>
            </a:r>
            <a:r>
              <a:rPr lang="en-US" dirty="0" smtClean="0">
                <a:solidFill>
                  <a:srgbClr val="0070C0"/>
                </a:solidFill>
              </a:rPr>
              <a:t>rather than achievement of a goal.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May achieve a goal but that is not where thrill comes from.</a:t>
            </a:r>
          </a:p>
          <a:p>
            <a:endParaRPr lang="en-US" dirty="0"/>
          </a:p>
          <a:p>
            <a:r>
              <a:rPr lang="en-US" dirty="0"/>
              <a:t>The Adventurer </a:t>
            </a:r>
            <a:r>
              <a:rPr lang="en-US" dirty="0" smtClean="0"/>
              <a:t>steps </a:t>
            </a:r>
            <a:r>
              <a:rPr lang="en-US" dirty="0"/>
              <a:t>into the unknown with a smile on </a:t>
            </a:r>
            <a:r>
              <a:rPr lang="en-US" dirty="0" smtClean="0"/>
              <a:t>his face.  </a:t>
            </a:r>
          </a:p>
          <a:p>
            <a:endParaRPr lang="en-US" dirty="0"/>
          </a:p>
          <a:p>
            <a:r>
              <a:rPr lang="en-US" dirty="0" smtClean="0"/>
              <a:t>May not attract followers like a leader, but will produce action.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http://swotti.starmedia.com/tmp/swotti/cacheDGHLIHBYAW5JZXNZIGJYAWRLRW50ZXJ0YWLUBWVUDC1NB3ZPZXM=/imgthe%20princess%20br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09800"/>
            <a:ext cx="4791075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Martyr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Martyr </a:t>
            </a:r>
            <a:r>
              <a:rPr lang="en-US" dirty="0" smtClean="0">
                <a:solidFill>
                  <a:srgbClr val="0070C0"/>
                </a:solidFill>
              </a:rPr>
              <a:t>sacrifices self in </a:t>
            </a:r>
            <a:r>
              <a:rPr lang="en-US" dirty="0">
                <a:solidFill>
                  <a:srgbClr val="0070C0"/>
                </a:solidFill>
              </a:rPr>
              <a:t>the name of a greater cause or the safety of </a:t>
            </a:r>
            <a:r>
              <a:rPr lang="en-US" dirty="0" smtClean="0">
                <a:solidFill>
                  <a:srgbClr val="0070C0"/>
                </a:solidFill>
              </a:rPr>
              <a:t>others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Transcends our deep fear of death.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putting of others before oneself is a characteristic of most other heroes and martyrdom is a potential and defining route for any heroic action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We may have great admiration for those who lay down their lives for their countries or their </a:t>
            </a:r>
            <a:r>
              <a:rPr lang="en-US" dirty="0" smtClean="0"/>
              <a:t>faiths.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2.bp.blogspot.com/-Wp2BvlzNDBU/TWaDV67fUnI/AAAAAAAAAW0/OlytBWWuQX8/s1600/Jesus+carrying+His+cr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812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Classic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Goes </a:t>
            </a:r>
            <a:r>
              <a:rPr lang="en-US" dirty="0">
                <a:solidFill>
                  <a:srgbClr val="0070C0"/>
                </a:solidFill>
              </a:rPr>
              <a:t>on a quest to achieve some good </a:t>
            </a:r>
            <a:r>
              <a:rPr lang="en-US" dirty="0" smtClean="0">
                <a:solidFill>
                  <a:srgbClr val="0070C0"/>
                </a:solidFill>
              </a:rPr>
              <a:t>which benefits </a:t>
            </a:r>
            <a:r>
              <a:rPr lang="en-US" dirty="0">
                <a:solidFill>
                  <a:srgbClr val="0070C0"/>
                </a:solidFill>
              </a:rPr>
              <a:t>other </a:t>
            </a:r>
            <a:r>
              <a:rPr lang="en-US" dirty="0" smtClean="0">
                <a:solidFill>
                  <a:srgbClr val="0070C0"/>
                </a:solidFill>
              </a:rPr>
              <a:t>people.</a:t>
            </a:r>
          </a:p>
          <a:p>
            <a:endParaRPr lang="en-US" dirty="0"/>
          </a:p>
          <a:p>
            <a:r>
              <a:rPr lang="en-US" dirty="0" smtClean="0"/>
              <a:t>Perhaps </a:t>
            </a:r>
            <a:r>
              <a:rPr lang="en-US" dirty="0"/>
              <a:t>they are rescuing a maiden in distress or preventing a dastardly villain from ruling the world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We look up to the Classic Hero but may not fully believe their perfection. Nevertheless they are a clear ideal to which we can aspire.</a:t>
            </a:r>
          </a:p>
          <a:p>
            <a:endParaRPr lang="en-US" dirty="0"/>
          </a:p>
        </p:txBody>
      </p:sp>
      <p:pic>
        <p:nvPicPr>
          <p:cNvPr id="21506" name="Picture 2" descr="http://ia.media-imdb.com/images/M/MV5BMTUzMjM0MTc3MF5BMl5BanBnXkFtZTcwNzU0ODMyMw@@._V1._SY317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447800"/>
            <a:ext cx="2932138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Tragic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Doomed </a:t>
            </a:r>
            <a:r>
              <a:rPr lang="en-US" dirty="0">
                <a:solidFill>
                  <a:srgbClr val="0070C0"/>
                </a:solidFill>
              </a:rPr>
              <a:t>from the outset, yet </a:t>
            </a:r>
            <a:r>
              <a:rPr lang="en-US" dirty="0" smtClean="0">
                <a:solidFill>
                  <a:srgbClr val="0070C0"/>
                </a:solidFill>
              </a:rPr>
              <a:t>continues the quest.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Often achieves </a:t>
            </a:r>
            <a:r>
              <a:rPr lang="en-US" dirty="0">
                <a:solidFill>
                  <a:srgbClr val="0070C0"/>
                </a:solidFill>
              </a:rPr>
              <a:t>it just before </a:t>
            </a:r>
            <a:r>
              <a:rPr lang="en-US" dirty="0" smtClean="0">
                <a:solidFill>
                  <a:srgbClr val="0070C0"/>
                </a:solidFill>
              </a:rPr>
              <a:t>tragic death.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Can fail in quest, </a:t>
            </a:r>
            <a:r>
              <a:rPr lang="en-US" dirty="0" smtClean="0"/>
              <a:t>having bit off more than they can chew.</a:t>
            </a:r>
          </a:p>
          <a:p>
            <a:endParaRPr lang="en-US" dirty="0"/>
          </a:p>
          <a:p>
            <a:r>
              <a:rPr lang="en-US" dirty="0" smtClean="0"/>
              <a:t>Represents basic human fear.  Despite all our effort, we may still fail.</a:t>
            </a:r>
          </a:p>
          <a:p>
            <a:endParaRPr lang="en-US" dirty="0" smtClean="0"/>
          </a:p>
          <a:p>
            <a:r>
              <a:rPr lang="en-US" dirty="0" smtClean="0"/>
              <a:t>Bullets do not always miss the tragic hero.</a:t>
            </a:r>
            <a:endParaRPr lang="en-US" dirty="0"/>
          </a:p>
          <a:p>
            <a:endParaRPr lang="en-US" dirty="0"/>
          </a:p>
        </p:txBody>
      </p:sp>
      <p:pic>
        <p:nvPicPr>
          <p:cNvPr id="11268" name="Picture 4" descr="http://images3.wikia.nocookie.net/__cb20090414190853/starwars/images/thumb/8/89/AnakinEstGrumpy.jpg/250px-AnakinEstGrum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1676400" cy="2367078"/>
          </a:xfrm>
          <a:prstGeom prst="rect">
            <a:avLst/>
          </a:prstGeom>
          <a:noFill/>
        </p:spPr>
      </p:pic>
      <p:pic>
        <p:nvPicPr>
          <p:cNvPr id="11272" name="Picture 8" descr="http://newspaper.li/static/5917d0fe19d3d1453a5a49a62370c6c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0"/>
            <a:ext cx="188976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Super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Exaggeration </a:t>
            </a:r>
            <a:r>
              <a:rPr lang="en-US" dirty="0">
                <a:solidFill>
                  <a:srgbClr val="0070C0"/>
                </a:solidFill>
              </a:rPr>
              <a:t>of the classic </a:t>
            </a:r>
            <a:r>
              <a:rPr lang="en-US" dirty="0" smtClean="0">
                <a:solidFill>
                  <a:srgbClr val="0070C0"/>
                </a:solidFill>
              </a:rPr>
              <a:t>hero’s ability to </a:t>
            </a:r>
            <a:r>
              <a:rPr lang="en-US" dirty="0">
                <a:solidFill>
                  <a:srgbClr val="0070C0"/>
                </a:solidFill>
              </a:rPr>
              <a:t>succeed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Possesses super-human </a:t>
            </a:r>
            <a:r>
              <a:rPr lang="en-US" dirty="0">
                <a:solidFill>
                  <a:srgbClr val="0070C0"/>
                </a:solidFill>
              </a:rPr>
              <a:t>powers</a:t>
            </a:r>
            <a:r>
              <a:rPr lang="en-US" dirty="0"/>
              <a:t>, such as </a:t>
            </a:r>
            <a:r>
              <a:rPr lang="en-US" dirty="0" smtClean="0"/>
              <a:t>Superman.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Often have human weaknesses</a:t>
            </a:r>
            <a:r>
              <a:rPr lang="en-US" dirty="0" smtClean="0"/>
              <a:t>, though generally </a:t>
            </a:r>
            <a:r>
              <a:rPr lang="en-US" dirty="0" smtClean="0">
                <a:solidFill>
                  <a:srgbClr val="0070C0"/>
                </a:solidFill>
              </a:rPr>
              <a:t>very few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Super-hero story </a:t>
            </a:r>
            <a:r>
              <a:rPr lang="en-US" dirty="0" smtClean="0"/>
              <a:t>features same archetypes over and over again.  Evil villain, stupid henchmen, etc.</a:t>
            </a:r>
          </a:p>
          <a:p>
            <a:endParaRPr lang="en-US" dirty="0"/>
          </a:p>
          <a:p>
            <a:r>
              <a:rPr lang="en-US" dirty="0"/>
              <a:t>The Super-hero represents our dreams in which we can fly and have super-human strength.</a:t>
            </a:r>
          </a:p>
          <a:p>
            <a:endParaRPr lang="en-US" dirty="0"/>
          </a:p>
        </p:txBody>
      </p:sp>
      <p:pic>
        <p:nvPicPr>
          <p:cNvPr id="10242" name="Picture 2" descr="http://upload.wikimedia.org/wikipedia/en/thumb/7/72/Superman.jpg/250px-Super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24000"/>
            <a:ext cx="291935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Anti-Hero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Lacks typical attributes associated with heroes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Nobility, high purpose, great powers</a:t>
            </a:r>
            <a:r>
              <a:rPr lang="en-US" dirty="0" smtClean="0"/>
              <a:t> or skills, etc.)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Anti-hero is a hero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 audience does not always like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Their feelings of indifference </a:t>
            </a:r>
            <a:r>
              <a:rPr lang="en-US" dirty="0">
                <a:solidFill>
                  <a:srgbClr val="0070C0"/>
                </a:solidFill>
              </a:rPr>
              <a:t>or distraction irritate us </a:t>
            </a:r>
            <a:r>
              <a:rPr lang="en-US" dirty="0" smtClean="0"/>
              <a:t>as they </a:t>
            </a:r>
            <a:r>
              <a:rPr lang="en-US" dirty="0"/>
              <a:t>seem determined not to be </a:t>
            </a:r>
            <a:r>
              <a:rPr lang="en-US" dirty="0" smtClean="0"/>
              <a:t>heroic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the chips are down they </a:t>
            </a:r>
            <a:r>
              <a:rPr lang="en-US" dirty="0" smtClean="0"/>
              <a:t>ultimately deliver.</a:t>
            </a:r>
          </a:p>
          <a:p>
            <a:endParaRPr lang="en-US" dirty="0"/>
          </a:p>
          <a:p>
            <a:r>
              <a:rPr lang="en-US" dirty="0" smtClean="0"/>
              <a:t>Anti-heroes </a:t>
            </a:r>
            <a:r>
              <a:rPr lang="en-US" dirty="0"/>
              <a:t>can be frustrating for the audience, but they do increase anticipation and excitement as we wonder what they will do next.</a:t>
            </a:r>
          </a:p>
          <a:p>
            <a:endParaRPr lang="en-US" dirty="0"/>
          </a:p>
        </p:txBody>
      </p:sp>
      <p:pic>
        <p:nvPicPr>
          <p:cNvPr id="9218" name="Picture 2" descr="http://www.top10films.co.uk/img/jack-sparrow_pirates-of-the-caribbean_johnny-dep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000"/>
            <a:ext cx="4007408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Accidental Hero/Common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724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Happens </a:t>
            </a:r>
            <a:r>
              <a:rPr lang="en-US" dirty="0">
                <a:solidFill>
                  <a:srgbClr val="0070C0"/>
                </a:solidFill>
              </a:rPr>
              <a:t>to get in the way of </a:t>
            </a:r>
            <a:r>
              <a:rPr lang="en-US" dirty="0" smtClean="0">
                <a:solidFill>
                  <a:srgbClr val="0070C0"/>
                </a:solidFill>
              </a:rPr>
              <a:t>adventure </a:t>
            </a:r>
            <a:r>
              <a:rPr lang="en-US" dirty="0">
                <a:solidFill>
                  <a:srgbClr val="0070C0"/>
                </a:solidFill>
              </a:rPr>
              <a:t>and is </a:t>
            </a:r>
            <a:r>
              <a:rPr lang="en-US" dirty="0" smtClean="0">
                <a:solidFill>
                  <a:srgbClr val="0070C0"/>
                </a:solidFill>
              </a:rPr>
              <a:t>swept into </a:t>
            </a:r>
            <a:r>
              <a:rPr lang="en-US" dirty="0">
                <a:solidFill>
                  <a:srgbClr val="0070C0"/>
                </a:solidFill>
              </a:rPr>
              <a:t>the action.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Often protests.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Perhaps their car is hi-jacked by gunmen or they are in a plane that crashes on a desert island. Which ever way, they are thrust into the main storyline and somehow manage to succeed.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associate more easily with the Accidental Hero as they generally represent the common person more than other heroes. </a:t>
            </a:r>
          </a:p>
          <a:p>
            <a:endParaRPr lang="en-US" dirty="0"/>
          </a:p>
          <a:p>
            <a:r>
              <a:rPr lang="en-US" dirty="0" smtClean="0"/>
              <a:t>Comedic elements as they stumble through the plot and we laugh at them.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wheelsms.files.wordpress.com/2012/01/frodo-and-sam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57400"/>
            <a:ext cx="3571875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Knight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Driven by knightly </a:t>
            </a:r>
            <a:r>
              <a:rPr lang="en-US" dirty="0">
                <a:solidFill>
                  <a:srgbClr val="0070C0"/>
                </a:solidFill>
              </a:rPr>
              <a:t>code of honor that demands bold acts and confrontation of evil </a:t>
            </a:r>
            <a:r>
              <a:rPr lang="en-US" dirty="0"/>
              <a:t>wherever it may be found.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Knight thus rescues maidens but does not woo them, preferring instead to preserve a distant purity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We tend not to associate directly with the Knight but they </a:t>
            </a:r>
            <a:r>
              <a:rPr lang="en-US" dirty="0" smtClean="0"/>
              <a:t>often represent the rescue we desire in our moments of stress.</a:t>
            </a:r>
            <a:endParaRPr lang="en-US" dirty="0"/>
          </a:p>
          <a:p>
            <a:endParaRPr lang="en-US" dirty="0"/>
          </a:p>
        </p:txBody>
      </p:sp>
      <p:pic>
        <p:nvPicPr>
          <p:cNvPr id="7170" name="Picture 2" descr="http://mysteryoftheinquity.files.wordpress.com/2011/04/roger-federer-as-king-arth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714750" cy="307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Genius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Highly intelligent </a:t>
            </a:r>
            <a:r>
              <a:rPr lang="en-US" dirty="0">
                <a:solidFill>
                  <a:srgbClr val="0070C0"/>
                </a:solidFill>
              </a:rPr>
              <a:t>person who uses </a:t>
            </a:r>
            <a:r>
              <a:rPr lang="en-US" dirty="0" smtClean="0">
                <a:solidFill>
                  <a:srgbClr val="0070C0"/>
                </a:solidFill>
              </a:rPr>
              <a:t>brain-power </a:t>
            </a:r>
            <a:r>
              <a:rPr lang="en-US" dirty="0">
                <a:solidFill>
                  <a:srgbClr val="0070C0"/>
                </a:solidFill>
              </a:rPr>
              <a:t>to </a:t>
            </a:r>
            <a:r>
              <a:rPr lang="en-US" dirty="0" smtClean="0">
                <a:solidFill>
                  <a:srgbClr val="0070C0"/>
                </a:solidFill>
              </a:rPr>
              <a:t>solve problems</a:t>
            </a:r>
            <a:r>
              <a:rPr lang="en-US" dirty="0" smtClean="0"/>
              <a:t>. No </a:t>
            </a:r>
            <a:r>
              <a:rPr lang="en-US" dirty="0"/>
              <a:t>problem is too </a:t>
            </a:r>
            <a:r>
              <a:rPr lang="en-US" dirty="0" smtClean="0"/>
              <a:t>tough.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Geniuses may play in supporting roles, but can also take on the leading role. They are often nerdy, lacking social skills, but </a:t>
            </a:r>
            <a:r>
              <a:rPr lang="en-US" dirty="0" smtClean="0"/>
              <a:t>make up </a:t>
            </a:r>
            <a:r>
              <a:rPr lang="en-US" dirty="0"/>
              <a:t>for this with their </a:t>
            </a:r>
            <a:r>
              <a:rPr lang="en-US" dirty="0" smtClean="0"/>
              <a:t>intellect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We may well envy their mental powers but are grateful that they are on the side of good.</a:t>
            </a:r>
          </a:p>
          <a:p>
            <a:endParaRPr lang="en-US" dirty="0"/>
          </a:p>
        </p:txBody>
      </p:sp>
      <p:pic>
        <p:nvPicPr>
          <p:cNvPr id="5122" name="Picture 2" descr="http://image.toutlecine.com/photos/a/v/e/aventures-de-sherlock-ho-ii02-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447799"/>
            <a:ext cx="3048000" cy="3581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Directs the </a:t>
            </a:r>
            <a:r>
              <a:rPr lang="en-US" dirty="0">
                <a:solidFill>
                  <a:srgbClr val="0070C0"/>
                </a:solidFill>
              </a:rPr>
              <a:t>troops, often from the </a:t>
            </a:r>
            <a:r>
              <a:rPr lang="en-US" dirty="0" smtClean="0">
                <a:solidFill>
                  <a:srgbClr val="0070C0"/>
                </a:solidFill>
              </a:rPr>
              <a:t>front lines.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Main </a:t>
            </a:r>
            <a:r>
              <a:rPr lang="en-US" dirty="0">
                <a:solidFill>
                  <a:srgbClr val="0070C0"/>
                </a:solidFill>
              </a:rPr>
              <a:t>skill is in inspiring and motivating others</a:t>
            </a:r>
            <a:r>
              <a:rPr lang="en-US" dirty="0"/>
              <a:t>, although they also need to be able to determine which direction to lead their party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Leader can represent a parent or teacher who tells you what to do. </a:t>
            </a:r>
          </a:p>
          <a:p>
            <a:endParaRPr lang="en-US" dirty="0"/>
          </a:p>
        </p:txBody>
      </p:sp>
      <p:pic>
        <p:nvPicPr>
          <p:cNvPr id="4098" name="Picture 2" descr="http://images2.fanpop.com/image/photos/12800000/Mel-Gibson-William-Wallace-mel-gibson-12873693-339-4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143000"/>
            <a:ext cx="2066544" cy="2590800"/>
          </a:xfrm>
          <a:prstGeom prst="rect">
            <a:avLst/>
          </a:prstGeom>
          <a:noFill/>
        </p:spPr>
      </p:pic>
      <p:pic>
        <p:nvPicPr>
          <p:cNvPr id="4100" name="Picture 4" descr="http://blogs.markschuler.com/rudolph/joan%20of%20ar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0"/>
            <a:ext cx="1960474" cy="2456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674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Hero Types</vt:lpstr>
      <vt:lpstr>The Classic Hero</vt:lpstr>
      <vt:lpstr>The Tragic Hero</vt:lpstr>
      <vt:lpstr>The Super Hero</vt:lpstr>
      <vt:lpstr>The Anti-Hero</vt:lpstr>
      <vt:lpstr>The Accidental Hero/Common Man</vt:lpstr>
      <vt:lpstr>The Knight</vt:lpstr>
      <vt:lpstr>The Genius</vt:lpstr>
      <vt:lpstr>The Leader</vt:lpstr>
      <vt:lpstr>The Bold Adventurer</vt:lpstr>
      <vt:lpstr>The Martyr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 Types</dc:title>
  <dc:creator>ISP Data</dc:creator>
  <cp:lastModifiedBy>ISP Data</cp:lastModifiedBy>
  <cp:revision>14</cp:revision>
  <dcterms:created xsi:type="dcterms:W3CDTF">2012-10-07T22:15:30Z</dcterms:created>
  <dcterms:modified xsi:type="dcterms:W3CDTF">2012-10-07T23:04:12Z</dcterms:modified>
</cp:coreProperties>
</file>