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1" r:id="rId3"/>
    <p:sldId id="262" r:id="rId4"/>
    <p:sldId id="263" r:id="rId5"/>
    <p:sldId id="260" r:id="rId6"/>
    <p:sldId id="268" r:id="rId7"/>
    <p:sldId id="270" r:id="rId8"/>
    <p:sldId id="269" r:id="rId9"/>
    <p:sldId id="257" r:id="rId10"/>
    <p:sldId id="258" r:id="rId11"/>
    <p:sldId id="267" r:id="rId12"/>
    <p:sldId id="265" r:id="rId13"/>
    <p:sldId id="264" r:id="rId14"/>
    <p:sldId id="280" r:id="rId15"/>
    <p:sldId id="281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6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97" autoAdjust="0"/>
    <p:restoredTop sz="99718" autoAdjust="0"/>
  </p:normalViewPr>
  <p:slideViewPr>
    <p:cSldViewPr>
      <p:cViewPr varScale="1">
        <p:scale>
          <a:sx n="125" d="100"/>
          <a:sy n="125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FA1E3-385D-40DD-931E-C33EC35E646B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D0559-51C5-451E-AFA1-33B2736B1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23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B80CC8-F409-4A50-9998-44E5E2C809AA}" type="slidenum">
              <a:rPr lang="en-US"/>
              <a:pPr/>
              <a:t>2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2C3C5E-ACBF-438B-A95A-FCAAD68675BF}" type="slidenum">
              <a:rPr lang="en-US"/>
              <a:pPr/>
              <a:t>3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42996A-5923-47BF-82F6-5923BDAC1844}" type="slidenum">
              <a:rPr lang="en-US"/>
              <a:pPr/>
              <a:t>4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AF3525-CEBE-4E24-9F0D-1624DFB21F2F}" type="slidenum">
              <a:rPr lang="en-US"/>
              <a:pPr/>
              <a:t>5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A4CEE9-4858-4C18-9857-F03C59986374}" type="slidenum">
              <a:rPr lang="en-US"/>
              <a:pPr/>
              <a:t>12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3AF5-08F1-480B-88DC-9303E5CB71C0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EF64-0C17-4FE7-99A9-7CAD63480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3AF5-08F1-480B-88DC-9303E5CB71C0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EF64-0C17-4FE7-99A9-7CAD63480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3AF5-08F1-480B-88DC-9303E5CB71C0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EF64-0C17-4FE7-99A9-7CAD63480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691D6D0-833C-46C0-811C-69BE794A36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3AF5-08F1-480B-88DC-9303E5CB71C0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EF64-0C17-4FE7-99A9-7CAD63480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3AF5-08F1-480B-88DC-9303E5CB71C0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EF64-0C17-4FE7-99A9-7CAD63480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3AF5-08F1-480B-88DC-9303E5CB71C0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EF64-0C17-4FE7-99A9-7CAD63480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3AF5-08F1-480B-88DC-9303E5CB71C0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EF64-0C17-4FE7-99A9-7CAD63480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3AF5-08F1-480B-88DC-9303E5CB71C0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EF64-0C17-4FE7-99A9-7CAD63480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3AF5-08F1-480B-88DC-9303E5CB71C0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EF64-0C17-4FE7-99A9-7CAD63480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3AF5-08F1-480B-88DC-9303E5CB71C0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EF64-0C17-4FE7-99A9-7CAD63480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3AF5-08F1-480B-88DC-9303E5CB71C0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EF64-0C17-4FE7-99A9-7CAD63480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E3AF5-08F1-480B-88DC-9303E5CB71C0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9EF64-0C17-4FE7-99A9-7CAD63480E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648200"/>
            <a:ext cx="8077200" cy="1470025"/>
          </a:xfrm>
        </p:spPr>
        <p:txBody>
          <a:bodyPr/>
          <a:lstStyle/>
          <a:p>
            <a:r>
              <a:rPr lang="en-US" dirty="0" smtClean="0"/>
              <a:t>William Shakespeare and Macbeth</a:t>
            </a:r>
            <a:endParaRPr lang="en-US" dirty="0"/>
          </a:p>
        </p:txBody>
      </p:sp>
      <p:pic>
        <p:nvPicPr>
          <p:cNvPr id="4" name="Picture 4" descr="WSchubb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685800"/>
            <a:ext cx="3352800" cy="404648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Macbeth - Pre-Reading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Shakespeare included witches in the play because King James was highly </a:t>
            </a:r>
            <a:r>
              <a:rPr lang="en-US" dirty="0" smtClean="0">
                <a:solidFill>
                  <a:srgbClr val="0000FF"/>
                </a:solidFill>
              </a:rPr>
              <a:t>interested in the subject and had written about it.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The play is Shakespeare's shortest tragedy</a:t>
            </a:r>
            <a:r>
              <a:rPr lang="en-US" dirty="0" smtClean="0"/>
              <a:t>, probably because King James often fell asleep during performances.</a:t>
            </a:r>
          </a:p>
          <a:p>
            <a:endParaRPr lang="en-US" dirty="0" smtClean="0"/>
          </a:p>
          <a:p>
            <a:r>
              <a:rPr lang="en-US" dirty="0" smtClean="0"/>
              <a:t>Shakespeare's source for the story of Macbeth was </a:t>
            </a:r>
            <a:r>
              <a:rPr lang="en-US" i="1" dirty="0" smtClean="0"/>
              <a:t>The History and Chronicles of Scotland</a:t>
            </a:r>
            <a:r>
              <a:rPr lang="en-US" dirty="0" smtClean="0"/>
              <a:t> (1526), written by Hector </a:t>
            </a:r>
            <a:r>
              <a:rPr lang="en-US" dirty="0" err="1" smtClean="0"/>
              <a:t>Boece</a:t>
            </a:r>
            <a:r>
              <a:rPr lang="en-US" dirty="0" smtClean="0"/>
              <a:t>, a Scottish historian. </a:t>
            </a:r>
          </a:p>
          <a:p>
            <a:endParaRPr lang="en-US" dirty="0"/>
          </a:p>
          <a:p>
            <a:r>
              <a:rPr lang="en-US" dirty="0" smtClean="0"/>
              <a:t>Many scholars question the factual reliability of </a:t>
            </a:r>
            <a:r>
              <a:rPr lang="en-US" dirty="0" err="1" smtClean="0"/>
              <a:t>Boece's</a:t>
            </a:r>
            <a:r>
              <a:rPr lang="en-US" dirty="0" smtClean="0"/>
              <a:t> work, and point out that Shakespeare took liberties with Macbeth's history for dramatic purposes.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&amp; Macbeth – A True 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Macbeth was a real king of Scotland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 took the throne by killing King Duncan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actual history, </a:t>
            </a:r>
            <a:r>
              <a:rPr lang="en-US" dirty="0" err="1" smtClean="0"/>
              <a:t>Banquo</a:t>
            </a:r>
            <a:r>
              <a:rPr lang="en-US" dirty="0" smtClean="0"/>
              <a:t> was in collusion with him</a:t>
            </a:r>
          </a:p>
          <a:p>
            <a:pPr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Historical Macbeth reigned from 1040-1057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Unlike the Macbeth in Shakespeare’s play, the real Macbeth:</a:t>
            </a:r>
          </a:p>
          <a:p>
            <a:pPr lvl="2"/>
            <a:r>
              <a:rPr lang="en-US" dirty="0" smtClean="0"/>
              <a:t>had a legitimate claim to the throne</a:t>
            </a:r>
          </a:p>
          <a:p>
            <a:pPr lvl="2"/>
            <a:r>
              <a:rPr lang="en-US" dirty="0" smtClean="0"/>
              <a:t>was popular and a strong leader </a:t>
            </a:r>
          </a:p>
          <a:p>
            <a:pPr lvl="2"/>
            <a:r>
              <a:rPr lang="en-US" dirty="0" smtClean="0"/>
              <a:t>had a successful reign</a:t>
            </a:r>
          </a:p>
          <a:p>
            <a:pPr lvl="2"/>
            <a:r>
              <a:rPr lang="en-US" dirty="0" smtClean="0"/>
              <a:t>was killed at </a:t>
            </a:r>
            <a:r>
              <a:rPr lang="en-US" dirty="0" err="1" smtClean="0"/>
              <a:t>Lumphanan</a:t>
            </a:r>
            <a:r>
              <a:rPr lang="en-US" dirty="0" smtClean="0"/>
              <a:t>  as opposed to </a:t>
            </a:r>
            <a:r>
              <a:rPr lang="en-US" dirty="0" err="1" smtClean="0"/>
              <a:t>Dunsinane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Before the Curtain Opens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/>
            <a:r>
              <a:rPr lang="en-US" sz="2800" dirty="0">
                <a:latin typeface="Times New Roman" pitchFamily="18" charset="0"/>
              </a:rPr>
              <a:t>When the play begins, there are two wars in progress</a:t>
            </a:r>
            <a:r>
              <a:rPr lang="en-US" sz="2800" dirty="0" smtClean="0">
                <a:latin typeface="Times New Roman" pitchFamily="18" charset="0"/>
              </a:rPr>
              <a:t>:</a:t>
            </a:r>
          </a:p>
          <a:p>
            <a:pPr marL="609600" indent="-609600">
              <a:buNone/>
            </a:pPr>
            <a:endParaRPr lang="en-US" sz="2800" dirty="0">
              <a:latin typeface="Times New Roman" pitchFamily="18" charset="0"/>
            </a:endParaRP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sz="2800" b="1" dirty="0">
                <a:latin typeface="Times New Roman" pitchFamily="18" charset="0"/>
              </a:rPr>
              <a:t>Civil War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</a:rPr>
              <a:t>-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King Duncan vs.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Macdonwald’s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rebels</a:t>
            </a:r>
          </a:p>
          <a:p>
            <a:pPr marL="609600" indent="-609600">
              <a:buFont typeface="Monotype Sorts" pitchFamily="2" charset="2"/>
              <a:buAutoNum type="arabicPeriod"/>
            </a:pPr>
            <a:endParaRPr lang="en-US" sz="2800" dirty="0">
              <a:latin typeface="Times New Roman" pitchFamily="18" charset="0"/>
            </a:endParaRP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sz="2800" b="1" dirty="0">
                <a:latin typeface="Times New Roman" pitchFamily="18" charset="0"/>
              </a:rPr>
              <a:t>National War</a:t>
            </a:r>
            <a:r>
              <a:rPr lang="en-US" sz="2800" dirty="0">
                <a:latin typeface="Times New Roman" pitchFamily="18" charset="0"/>
              </a:rPr>
              <a:t> -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Scotland, led by King Duncan, against invading Norway, led by King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Sweno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marL="609600" indent="-609600">
              <a:buFont typeface="Monotype Sorts" pitchFamily="2" charset="2"/>
              <a:buAutoNum type="arabicPeriod"/>
            </a:pPr>
            <a:endParaRPr lang="en-US" sz="2800" dirty="0">
              <a:latin typeface="Times New Roman" pitchFamily="18" charset="0"/>
            </a:endParaRPr>
          </a:p>
          <a:p>
            <a:pPr marL="609600" indent="-609600">
              <a:buFont typeface="Arial" charset="0"/>
              <a:buChar char="•"/>
            </a:pPr>
            <a:r>
              <a:rPr lang="en-US" sz="2800" dirty="0" smtClean="0">
                <a:latin typeface="Times New Roman" pitchFamily="18" charset="0"/>
              </a:rPr>
              <a:t>These two events took place at different times. Shakespeare combines them.</a:t>
            </a:r>
          </a:p>
          <a:p>
            <a:pPr marL="609600" indent="-609600">
              <a:buFont typeface="Arial" charset="0"/>
              <a:buChar char="•"/>
            </a:pPr>
            <a:endParaRPr lang="en-US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Shakespeare change?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828800"/>
            <a:ext cx="4267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000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</a:rPr>
              <a:t>Shakespeare’s changes the ways in which characters act and are killed.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</a:rPr>
              <a:t>History represents </a:t>
            </a:r>
            <a:r>
              <a:rPr lang="en-US" sz="2000" dirty="0" err="1">
                <a:latin typeface="Times New Roman" pitchFamily="18" charset="0"/>
              </a:rPr>
              <a:t>Banquo</a:t>
            </a:r>
            <a:r>
              <a:rPr lang="en-US" sz="2000" dirty="0">
                <a:latin typeface="Times New Roman" pitchFamily="18" charset="0"/>
              </a:rPr>
              <a:t> as equal in guilt with Macbeth—Shakespeare whitewashes </a:t>
            </a:r>
            <a:r>
              <a:rPr lang="en-US" sz="2000" dirty="0" err="1">
                <a:latin typeface="Times New Roman" pitchFamily="18" charset="0"/>
              </a:rPr>
              <a:t>Banquo’s</a:t>
            </a:r>
            <a:r>
              <a:rPr lang="en-US" sz="2000" dirty="0">
                <a:latin typeface="Times New Roman" pitchFamily="18" charset="0"/>
              </a:rPr>
              <a:t> character as a compliment to King James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828800"/>
            <a:ext cx="38100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</a:rPr>
              <a:t>History makes no mention of Lady Macbeth—her character is almost wholly the creation of </a:t>
            </a:r>
            <a:r>
              <a:rPr lang="en-US" sz="2000" dirty="0" smtClean="0">
                <a:latin typeface="Times New Roman" pitchFamily="18" charset="0"/>
              </a:rPr>
              <a:t>Shakespeare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</a:rPr>
              <a:t>In history, Macbeth fled before </a:t>
            </a:r>
            <a:r>
              <a:rPr lang="en-US" sz="2000" dirty="0" err="1">
                <a:latin typeface="Times New Roman" pitchFamily="18" charset="0"/>
              </a:rPr>
              <a:t>Macduff</a:t>
            </a:r>
            <a:r>
              <a:rPr lang="en-US" sz="2000" dirty="0">
                <a:latin typeface="Times New Roman" pitchFamily="18" charset="0"/>
              </a:rPr>
              <a:t>—Shakespeare shows Macbeth bravely </a:t>
            </a:r>
            <a:r>
              <a:rPr lang="en-US" sz="2000" dirty="0" smtClean="0">
                <a:latin typeface="Times New Roman" pitchFamily="18" charset="0"/>
              </a:rPr>
              <a:t>fighting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52600"/>
            <a:ext cx="8382000" cy="19812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2400" b="1" i="1" dirty="0" smtClean="0"/>
              <a:t>“Man </a:t>
            </a:r>
            <a:r>
              <a:rPr lang="en-US" sz="2400" b="1" i="1" dirty="0"/>
              <a:t>of high standard who falls from that high because of a flaw that has affected many</a:t>
            </a:r>
            <a:r>
              <a:rPr lang="en-US" sz="2400" b="1" dirty="0"/>
              <a:t>” </a:t>
            </a:r>
            <a:r>
              <a:rPr lang="en-US" sz="2400" b="1" dirty="0" smtClean="0"/>
              <a:t>– Aristotle</a:t>
            </a:r>
          </a:p>
          <a:p>
            <a:pPr>
              <a:buNone/>
            </a:pPr>
            <a:endParaRPr lang="en-US" sz="2400" b="1" dirty="0"/>
          </a:p>
          <a:p>
            <a:r>
              <a:rPr lang="en-US" sz="2400" b="1" dirty="0"/>
              <a:t>Macbeth is </a:t>
            </a:r>
            <a:r>
              <a:rPr lang="en-US" sz="2400" b="1" dirty="0" smtClean="0"/>
              <a:t>arguably the most </a:t>
            </a:r>
            <a:r>
              <a:rPr lang="en-US" sz="2400" b="1" dirty="0"/>
              <a:t>famous </a:t>
            </a:r>
            <a:r>
              <a:rPr lang="en-US" sz="2400" b="1" dirty="0" smtClean="0"/>
              <a:t>example </a:t>
            </a:r>
            <a:r>
              <a:rPr lang="en-US" sz="2400" b="1" dirty="0"/>
              <a:t>of the tragic hero.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81000" y="4495800"/>
            <a:ext cx="21336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Macbeth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Willy </a:t>
            </a:r>
            <a:r>
              <a:rPr lang="en-US" dirty="0" err="1" smtClean="0"/>
              <a:t>Loman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John Proctor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pic>
        <p:nvPicPr>
          <p:cNvPr id="16392" name="Picture 8" descr="P:\Pictures\Crucible\Proc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114800"/>
            <a:ext cx="1715352" cy="2590800"/>
          </a:xfrm>
          <a:prstGeom prst="rect">
            <a:avLst/>
          </a:prstGeom>
          <a:noFill/>
        </p:spPr>
      </p:pic>
      <p:pic>
        <p:nvPicPr>
          <p:cNvPr id="32770" name="Picture 2" descr="http://www.nypost.com/rw/nypost/2012/03/04/pulse/web_photos/04E.THEATERSalesman4.C.TA--300x4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267200"/>
            <a:ext cx="1600200" cy="24003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66800" y="6096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Tragic Hero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 autoUpdateAnimBg="0" advAuto="0"/>
      <p:bldP spid="1639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Tragic Hero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28800"/>
            <a:ext cx="9144000" cy="45720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2000" dirty="0" smtClean="0">
                <a:latin typeface="Times New Roman" pitchFamily="18" charset="0"/>
              </a:rPr>
              <a:t>Person of nobility:  King, general, nobleman.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2000" dirty="0" smtClean="0">
                <a:latin typeface="Times New Roman" pitchFamily="18" charset="0"/>
              </a:rPr>
              <a:t>Must have some good characteristics/virtues. Matters to us and seems worthwhile.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2000" dirty="0" smtClean="0">
                <a:latin typeface="Times New Roman" pitchFamily="18" charset="0"/>
              </a:rPr>
              <a:t>Due to position, his actions must have far-reaching effects.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2000" dirty="0" smtClean="0">
                <a:latin typeface="Times New Roman" pitchFamily="18" charset="0"/>
              </a:rPr>
              <a:t>One character trait that could be good must prove to be a fatal/tragic flaw.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2000" dirty="0" smtClean="0">
                <a:latin typeface="Times New Roman" pitchFamily="18" charset="0"/>
              </a:rPr>
              <a:t>Already great, shows promise of further greatness.  (Could be even better)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2000" dirty="0" smtClean="0">
                <a:latin typeface="Times New Roman" pitchFamily="18" charset="0"/>
              </a:rPr>
              <a:t>Makes serious errors in judgment, which lead to the deed that causes his downfall.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2000" dirty="0" smtClean="0">
                <a:latin typeface="Times New Roman" pitchFamily="18" charset="0"/>
              </a:rPr>
              <a:t>Must be responsible for the deed which causes his downfall.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2000" dirty="0" smtClean="0">
                <a:latin typeface="Times New Roman" pitchFamily="18" charset="0"/>
              </a:rPr>
              <a:t>Has a distorted perception of, or is blind to, reality.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2000" dirty="0" smtClean="0">
                <a:latin typeface="Times New Roman" pitchFamily="18" charset="0"/>
              </a:rPr>
              <a:t>Suffers outwardly and inwardly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2000" dirty="0" smtClean="0">
                <a:latin typeface="Times New Roman" pitchFamily="18" charset="0"/>
              </a:rPr>
              <a:t>Elicits pity and fear from the audiences.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2000" dirty="0" smtClean="0">
                <a:latin typeface="Times New Roman" pitchFamily="18" charset="0"/>
              </a:rPr>
              <a:t>Often recognizes mistakes too late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2000" dirty="0" smtClean="0">
                <a:latin typeface="Times New Roman" pitchFamily="18" charset="0"/>
              </a:rPr>
              <a:t>Dies.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u="sng" dirty="0" smtClean="0"/>
              <a:t>Macbeth</a:t>
            </a:r>
          </a:p>
          <a:p>
            <a:pPr>
              <a:buFont typeface="Arial" charset="0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Scottish General and thane (Scottish Lord) </a:t>
            </a:r>
            <a:r>
              <a:rPr lang="en-US" sz="2800" dirty="0" smtClean="0"/>
              <a:t>of </a:t>
            </a:r>
            <a:r>
              <a:rPr lang="en-US" sz="2800" dirty="0" err="1" smtClean="0"/>
              <a:t>Glamis</a:t>
            </a:r>
            <a:r>
              <a:rPr lang="en-US" sz="2800" dirty="0" smtClean="0"/>
              <a:t>. 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Highly ambitious.  Wants more than he has.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Never fully comfortable committing immoral acts.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Sparked by an idea he receives from </a:t>
            </a:r>
            <a:r>
              <a:rPr lang="en-US" sz="2800" dirty="0" err="1" smtClean="0"/>
              <a:t>withches</a:t>
            </a:r>
            <a:r>
              <a:rPr lang="en-US" sz="2800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Supposed to serve King Duncan.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u="sng" dirty="0" smtClean="0"/>
              <a:t>Lady Macbeth</a:t>
            </a:r>
          </a:p>
          <a:p>
            <a:pPr>
              <a:buFont typeface="Arial" charset="0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Macbeth’s wife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Hungry for power.  Wants big things for her husband and herself.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Seems ruthless early on in the play.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u="sng" dirty="0" smtClean="0"/>
              <a:t>Three Witches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Involved in dark arts, especially prophecies/foretelling the future</a:t>
            </a:r>
          </a:p>
          <a:p>
            <a:pPr>
              <a:buFont typeface="Arial" charset="0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Choose Macbeth as their victim.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Identities remain unclear throughout play.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Servants of Hecate.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u="sng" dirty="0" err="1" smtClean="0"/>
              <a:t>Banquo</a:t>
            </a:r>
            <a:endParaRPr lang="en-US" sz="2800" b="1" u="sng" dirty="0" smtClean="0"/>
          </a:p>
          <a:p>
            <a:pPr>
              <a:buFont typeface="Arial" charset="0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Brave, noble Scottish General.  </a:t>
            </a:r>
          </a:p>
          <a:p>
            <a:pPr>
              <a:buFont typeface="Arial" charset="0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Friend and ally of Macbeth at first.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Also has run in with the witches.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Ultimately chooses different path than </a:t>
            </a:r>
            <a:r>
              <a:rPr lang="en-US" sz="2800" dirty="0" err="1" smtClean="0"/>
              <a:t>Mancbeth</a:t>
            </a:r>
            <a:r>
              <a:rPr lang="en-US" sz="2800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Father of </a:t>
            </a:r>
            <a:r>
              <a:rPr lang="en-US" sz="2800" dirty="0" err="1" smtClean="0"/>
              <a:t>Fleance</a:t>
            </a:r>
            <a:r>
              <a:rPr lang="en-US" sz="2800" dirty="0" smtClean="0"/>
              <a:t>.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Shakespeare’s </a:t>
            </a:r>
            <a:r>
              <a:rPr lang="en-US" dirty="0" smtClean="0">
                <a:solidFill>
                  <a:srgbClr val="00B050"/>
                </a:solidFill>
              </a:rPr>
              <a:t>Life: 1564-1616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4191000" cy="5257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FF"/>
                </a:solidFill>
                <a:latin typeface="Verdana" pitchFamily="1" charset="0"/>
              </a:rPr>
              <a:t>Born in Stratford-upon-Avon, </a:t>
            </a:r>
            <a:r>
              <a:rPr lang="en-US" sz="2800" dirty="0" smtClean="0">
                <a:solidFill>
                  <a:srgbClr val="0000FF"/>
                </a:solidFill>
                <a:latin typeface="Verdana" pitchFamily="1" charset="0"/>
              </a:rPr>
              <a:t>Warwickshire.</a:t>
            </a:r>
          </a:p>
          <a:p>
            <a:pPr>
              <a:lnSpc>
                <a:spcPct val="90000"/>
              </a:lnSpc>
            </a:pPr>
            <a:endParaRPr lang="en-US" sz="2800" dirty="0">
              <a:latin typeface="Verdana" pitchFamily="1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Verdana" pitchFamily="1" charset="0"/>
              </a:rPr>
              <a:t>Baptized on 26 April </a:t>
            </a:r>
            <a:r>
              <a:rPr lang="en-US" sz="2800" dirty="0" smtClean="0">
                <a:latin typeface="Verdana" pitchFamily="1" charset="0"/>
              </a:rPr>
              <a:t>1564, likely born three days earlier. </a:t>
            </a:r>
            <a:r>
              <a:rPr lang="en-US" sz="2800" dirty="0" smtClean="0">
                <a:solidFill>
                  <a:srgbClr val="0000FF"/>
                </a:solidFill>
                <a:latin typeface="Verdana" pitchFamily="1" charset="0"/>
              </a:rPr>
              <a:t>(April 23, 1564)</a:t>
            </a:r>
          </a:p>
          <a:p>
            <a:pPr>
              <a:lnSpc>
                <a:spcPct val="90000"/>
              </a:lnSpc>
            </a:pPr>
            <a:endParaRPr lang="en-US" sz="2800" dirty="0">
              <a:latin typeface="Verdana" pitchFamily="1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Verdana" pitchFamily="1" charset="0"/>
              </a:rPr>
              <a:t>Married in 1582 to Anne </a:t>
            </a:r>
            <a:r>
              <a:rPr lang="en-US" sz="2800" dirty="0" smtClean="0">
                <a:latin typeface="Verdana" pitchFamily="1" charset="0"/>
              </a:rPr>
              <a:t>Hathaway.</a:t>
            </a:r>
          </a:p>
          <a:p>
            <a:pPr>
              <a:lnSpc>
                <a:spcPct val="90000"/>
              </a:lnSpc>
            </a:pPr>
            <a:endParaRPr lang="en-US" sz="2800" dirty="0">
              <a:latin typeface="Verdana" pitchFamily="1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Verdana" pitchFamily="1" charset="0"/>
              </a:rPr>
              <a:t>Was working on plays and sonnets in London by </a:t>
            </a:r>
            <a:r>
              <a:rPr lang="en-US" sz="2800" dirty="0" smtClean="0">
                <a:latin typeface="Verdana" pitchFamily="1" charset="0"/>
              </a:rPr>
              <a:t>1592.</a:t>
            </a:r>
          </a:p>
          <a:p>
            <a:pPr>
              <a:lnSpc>
                <a:spcPct val="90000"/>
              </a:lnSpc>
            </a:pPr>
            <a:endParaRPr lang="en-US" sz="2800" dirty="0">
              <a:latin typeface="Verdana" pitchFamily="1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Verdana" pitchFamily="1" charset="0"/>
              </a:rPr>
              <a:t>Died in </a:t>
            </a:r>
            <a:r>
              <a:rPr lang="en-US" sz="2800" dirty="0" smtClean="0">
                <a:latin typeface="Verdana" pitchFamily="1" charset="0"/>
              </a:rPr>
              <a:t>1616.</a:t>
            </a:r>
          </a:p>
          <a:p>
            <a:pPr>
              <a:lnSpc>
                <a:spcPct val="90000"/>
              </a:lnSpc>
            </a:pPr>
            <a:endParaRPr lang="en-US" sz="2800" dirty="0">
              <a:latin typeface="Verdana" pitchFamily="1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Verdana" pitchFamily="1" charset="0"/>
              </a:rPr>
              <a:t>36 of his plays published for the first time in </a:t>
            </a:r>
            <a:r>
              <a:rPr lang="en-US" sz="2800" u="sng" dirty="0">
                <a:latin typeface="Verdana" pitchFamily="1" charset="0"/>
              </a:rPr>
              <a:t>The First Folio</a:t>
            </a:r>
            <a:r>
              <a:rPr lang="en-US" sz="2800" dirty="0">
                <a:latin typeface="Verdana" pitchFamily="1" charset="0"/>
              </a:rPr>
              <a:t> in </a:t>
            </a:r>
            <a:r>
              <a:rPr lang="en-US" sz="2800" dirty="0" smtClean="0">
                <a:latin typeface="Verdana" pitchFamily="1" charset="0"/>
              </a:rPr>
              <a:t>1623.</a:t>
            </a:r>
            <a:endParaRPr lang="en-US" sz="2800" dirty="0">
              <a:solidFill>
                <a:srgbClr val="424242"/>
              </a:solidFill>
              <a:latin typeface="Verdana" pitchFamily="1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solidFill>
                <a:srgbClr val="424242"/>
              </a:solidFill>
              <a:latin typeface="Verdana" pitchFamily="1" charset="0"/>
            </a:endParaRPr>
          </a:p>
        </p:txBody>
      </p:sp>
      <p:pic>
        <p:nvPicPr>
          <p:cNvPr id="5" name="Picture 1029" descr="England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990600"/>
            <a:ext cx="4660588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u="sng" dirty="0" smtClean="0"/>
              <a:t>Duncan</a:t>
            </a:r>
          </a:p>
          <a:p>
            <a:pPr>
              <a:buFont typeface="Arial" charset="0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Good King of Scotland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Virtuous, wise, kind ruler.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King who Macbeth and </a:t>
            </a:r>
            <a:r>
              <a:rPr lang="en-US" sz="2800" dirty="0" err="1" smtClean="0"/>
              <a:t>Banquo</a:t>
            </a:r>
            <a:r>
              <a:rPr lang="en-US" sz="2800" dirty="0" smtClean="0"/>
              <a:t> serve.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u="sng" dirty="0" smtClean="0"/>
              <a:t>Malcolm</a:t>
            </a:r>
          </a:p>
          <a:p>
            <a:pPr>
              <a:buFont typeface="Arial" charset="0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The eldest son of Duncan.  </a:t>
            </a:r>
          </a:p>
          <a:p>
            <a:pPr>
              <a:buFont typeface="Arial" charset="0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Older brother of </a:t>
            </a:r>
            <a:r>
              <a:rPr lang="en-US" sz="2800" dirty="0" err="1" smtClean="0">
                <a:solidFill>
                  <a:srgbClr val="0000FF"/>
                </a:solidFill>
              </a:rPr>
              <a:t>Donalbain</a:t>
            </a:r>
            <a:r>
              <a:rPr lang="en-US" sz="2800" dirty="0" smtClean="0">
                <a:solidFill>
                  <a:srgbClr val="0000FF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Will flee Scotland to England.</a:t>
            </a:r>
          </a:p>
          <a:p>
            <a:pPr>
              <a:buNone/>
            </a:pPr>
            <a:endParaRPr lang="en-US" sz="2800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u="sng" dirty="0" err="1" smtClean="0"/>
              <a:t>Donalbain</a:t>
            </a:r>
            <a:endParaRPr lang="en-US" sz="2800" b="1" u="sng" dirty="0" smtClean="0"/>
          </a:p>
          <a:p>
            <a:pPr>
              <a:buFont typeface="Arial" charset="0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The youngest son of Duncan.  </a:t>
            </a:r>
          </a:p>
          <a:p>
            <a:pPr>
              <a:buFont typeface="Arial" charset="0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Younger brother of </a:t>
            </a:r>
            <a:r>
              <a:rPr lang="en-US" sz="2800" dirty="0" err="1" smtClean="0">
                <a:solidFill>
                  <a:srgbClr val="0000FF"/>
                </a:solidFill>
              </a:rPr>
              <a:t>Malcom</a:t>
            </a:r>
            <a:r>
              <a:rPr lang="en-US" sz="2800" dirty="0" smtClean="0">
                <a:solidFill>
                  <a:srgbClr val="0000FF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Will flee Scotland to Ireland.</a:t>
            </a:r>
          </a:p>
          <a:p>
            <a:pPr>
              <a:buNone/>
            </a:pPr>
            <a:endParaRPr lang="en-US" sz="2800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u="sng" dirty="0" err="1" smtClean="0"/>
              <a:t>Macduff</a:t>
            </a:r>
            <a:endParaRPr lang="en-US" sz="2800" b="1" u="sng" dirty="0" smtClean="0"/>
          </a:p>
          <a:p>
            <a:pPr>
              <a:buFont typeface="Arial" charset="0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Scottish Nobleman.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Ultimately </a:t>
            </a:r>
            <a:r>
              <a:rPr lang="en-US" sz="2800" dirty="0" smtClean="0">
                <a:solidFill>
                  <a:srgbClr val="0000FF"/>
                </a:solidFill>
              </a:rPr>
              <a:t>disagrees with Macbeth </a:t>
            </a:r>
            <a:r>
              <a:rPr lang="en-US" sz="2800" dirty="0" smtClean="0"/>
              <a:t>on many things and </a:t>
            </a:r>
            <a:r>
              <a:rPr lang="en-US" sz="2800" dirty="0" smtClean="0">
                <a:solidFill>
                  <a:srgbClr val="0000FF"/>
                </a:solidFill>
              </a:rPr>
              <a:t>comes to hate him.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Husband of Lady </a:t>
            </a:r>
            <a:r>
              <a:rPr lang="en-US" sz="2800" dirty="0" err="1" smtClean="0"/>
              <a:t>Macduff</a:t>
            </a:r>
            <a:r>
              <a:rPr lang="en-US" sz="2800" dirty="0" smtClean="0"/>
              <a:t> and father of a young son.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u="sng" dirty="0" smtClean="0"/>
              <a:t>Hecate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Goddess of witchcraft</a:t>
            </a:r>
            <a:r>
              <a:rPr lang="en-US" sz="2800" dirty="0" smtClean="0">
                <a:solidFill>
                  <a:srgbClr val="00B050"/>
                </a:solidFill>
              </a:rPr>
              <a:t>.  </a:t>
            </a:r>
          </a:p>
          <a:p>
            <a:pPr>
              <a:buFont typeface="Arial" charset="0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Leader of the witches.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Very mysterious.  Motivation never fully revealed.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762000"/>
          </a:xfrm>
        </p:spPr>
        <p:txBody>
          <a:bodyPr/>
          <a:lstStyle/>
          <a:p>
            <a:r>
              <a:rPr lang="en-US" dirty="0" smtClean="0"/>
              <a:t>Works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6172200" cy="5943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500" u="sng" dirty="0" smtClean="0"/>
              <a:t>Plays</a:t>
            </a:r>
          </a:p>
          <a:p>
            <a:pPr>
              <a:lnSpc>
                <a:spcPct val="90000"/>
              </a:lnSpc>
              <a:buNone/>
            </a:pPr>
            <a:r>
              <a:rPr lang="en-US" sz="2500" dirty="0" smtClean="0"/>
              <a:t>Shakespeare </a:t>
            </a:r>
            <a:r>
              <a:rPr lang="en-US" sz="2500" dirty="0"/>
              <a:t>wrote c</a:t>
            </a:r>
            <a:r>
              <a:rPr lang="en-US" sz="2500" dirty="0" smtClean="0"/>
              <a:t>omedies, histories, tragedies, and romances.</a:t>
            </a:r>
          </a:p>
          <a:p>
            <a:pPr lvl="2">
              <a:lnSpc>
                <a:spcPct val="90000"/>
              </a:lnSpc>
            </a:pPr>
            <a:r>
              <a:rPr lang="en-US" sz="2500" dirty="0" smtClean="0"/>
              <a:t>14 comedies</a:t>
            </a:r>
          </a:p>
          <a:p>
            <a:pPr lvl="2">
              <a:lnSpc>
                <a:spcPct val="90000"/>
              </a:lnSpc>
            </a:pPr>
            <a:r>
              <a:rPr lang="en-US" sz="2500" dirty="0" smtClean="0"/>
              <a:t>10 histories</a:t>
            </a:r>
          </a:p>
          <a:p>
            <a:pPr lvl="2">
              <a:lnSpc>
                <a:spcPct val="90000"/>
              </a:lnSpc>
            </a:pPr>
            <a:r>
              <a:rPr lang="en-US" sz="2500" dirty="0" smtClean="0"/>
              <a:t>10 tragedies</a:t>
            </a:r>
          </a:p>
          <a:p>
            <a:pPr lvl="2">
              <a:lnSpc>
                <a:spcPct val="90000"/>
              </a:lnSpc>
            </a:pPr>
            <a:r>
              <a:rPr lang="en-US" sz="2500" dirty="0" smtClean="0"/>
              <a:t>4 romances</a:t>
            </a:r>
          </a:p>
          <a:p>
            <a:pPr lvl="2">
              <a:lnSpc>
                <a:spcPct val="90000"/>
              </a:lnSpc>
            </a:pPr>
            <a:endParaRPr lang="en-US" sz="2500" dirty="0" smtClean="0"/>
          </a:p>
          <a:p>
            <a:pPr>
              <a:lnSpc>
                <a:spcPct val="90000"/>
              </a:lnSpc>
            </a:pPr>
            <a:r>
              <a:rPr lang="en-US" sz="2500" dirty="0" smtClean="0"/>
              <a:t>Possibly wrote others (The Lost Plays [3-11?])</a:t>
            </a:r>
          </a:p>
          <a:p>
            <a:pPr>
              <a:lnSpc>
                <a:spcPct val="90000"/>
              </a:lnSpc>
            </a:pPr>
            <a:r>
              <a:rPr lang="en-US" sz="2500" dirty="0" smtClean="0"/>
              <a:t>Collaborated on several others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500" dirty="0" smtClean="0"/>
          </a:p>
          <a:p>
            <a:pPr>
              <a:lnSpc>
                <a:spcPct val="90000"/>
              </a:lnSpc>
              <a:buNone/>
            </a:pPr>
            <a:r>
              <a:rPr lang="en-US" sz="2500" u="sng" dirty="0"/>
              <a:t>Some Play Dates</a:t>
            </a:r>
          </a:p>
          <a:p>
            <a:pPr>
              <a:lnSpc>
                <a:spcPct val="90000"/>
              </a:lnSpc>
              <a:buNone/>
            </a:pPr>
            <a:r>
              <a:rPr lang="en-US" sz="2500" dirty="0"/>
              <a:t>Note: These dates are historical guesses. Exact dates are not known.</a:t>
            </a:r>
          </a:p>
          <a:p>
            <a:pPr>
              <a:lnSpc>
                <a:spcPct val="90000"/>
              </a:lnSpc>
            </a:pPr>
            <a:endParaRPr lang="en-US" sz="2500" dirty="0"/>
          </a:p>
          <a:p>
            <a:pPr>
              <a:lnSpc>
                <a:spcPct val="90000"/>
              </a:lnSpc>
            </a:pPr>
            <a:r>
              <a:rPr lang="en-US" sz="2500" dirty="0"/>
              <a:t>1589 - first play is Henry IV Part One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1590-91 - Henry IV Parts II and III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1593 - Two Gentlemen of Verona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1594 - Taming of the Shrew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1595 - Romeo and Juliet, A Midsummer’s Night Dream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1605 - Macbeth, King Lear (To honor King James)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1610 - Othello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1611 - The </a:t>
            </a:r>
            <a:r>
              <a:rPr lang="en-US" sz="2500" dirty="0" smtClean="0"/>
              <a:t>Tempest</a:t>
            </a:r>
          </a:p>
          <a:p>
            <a:pPr>
              <a:lnSpc>
                <a:spcPct val="90000"/>
              </a:lnSpc>
            </a:pPr>
            <a:endParaRPr lang="en-US" sz="2500" i="1" dirty="0"/>
          </a:p>
          <a:p>
            <a:pPr>
              <a:lnSpc>
                <a:spcPct val="90000"/>
              </a:lnSpc>
              <a:buNone/>
            </a:pPr>
            <a:r>
              <a:rPr lang="en-US" sz="2500" u="sng" dirty="0" smtClean="0"/>
              <a:t>Poetry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sz="2500" dirty="0" smtClean="0"/>
              <a:t>154 Sonnets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sz="2500" dirty="0" smtClean="0"/>
              <a:t>Many other poems</a:t>
            </a:r>
            <a:endParaRPr lang="en-US" sz="19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/>
          </a:bodyPr>
          <a:lstStyle/>
          <a:p>
            <a:r>
              <a:rPr lang="en-US" sz="2400" dirty="0"/>
              <a:t>Shakespeare’s </a:t>
            </a:r>
            <a:r>
              <a:rPr lang="en-US" sz="2400" dirty="0" smtClean="0"/>
              <a:t>English</a:t>
            </a:r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4038600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1800" i="1" u="sng" dirty="0"/>
              <a:t>The following phrases were coined by Shakespeare. What do they mean and how do we use them today. </a:t>
            </a:r>
            <a:endParaRPr lang="en-US" sz="1800" i="1" u="sng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1800" i="1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Verdana" pitchFamily="1" charset="0"/>
              </a:rPr>
              <a:t>A laughing stock (</a:t>
            </a:r>
            <a:r>
              <a:rPr lang="en-US" sz="1800" i="1" dirty="0">
                <a:latin typeface="Verdana" pitchFamily="1" charset="0"/>
              </a:rPr>
              <a:t>The Merry Wives of Windsor)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Verdana" pitchFamily="1" charset="0"/>
              </a:rPr>
              <a:t>A sorry sight (</a:t>
            </a:r>
            <a:r>
              <a:rPr lang="en-US" sz="1800" i="1" dirty="0">
                <a:latin typeface="Verdana" pitchFamily="1" charset="0"/>
              </a:rPr>
              <a:t>Macbeth</a:t>
            </a:r>
            <a:r>
              <a:rPr lang="en-US" sz="1800" dirty="0">
                <a:latin typeface="Verdana" pitchFamily="1" charset="0"/>
              </a:rPr>
              <a:t>)</a:t>
            </a:r>
            <a:endParaRPr lang="en-US" sz="1800" dirty="0">
              <a:latin typeface="Lucida Grande" pitchFamily="1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Verdana" pitchFamily="1" charset="0"/>
              </a:rPr>
              <a:t>As dead as a doornail (</a:t>
            </a:r>
            <a:r>
              <a:rPr lang="en-US" sz="1800" i="1" dirty="0">
                <a:latin typeface="Verdana" pitchFamily="1" charset="0"/>
              </a:rPr>
              <a:t>Henry VI</a:t>
            </a:r>
            <a:r>
              <a:rPr lang="en-US" sz="1800" dirty="0">
                <a:latin typeface="Verdana" pitchFamily="1" charset="0"/>
              </a:rPr>
              <a:t>)</a:t>
            </a:r>
            <a:endParaRPr lang="en-US" sz="1800" dirty="0">
              <a:latin typeface="Lucida Grande" pitchFamily="1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Verdana" pitchFamily="1" charset="0"/>
              </a:rPr>
              <a:t>Eaten out of house and home (</a:t>
            </a:r>
            <a:r>
              <a:rPr lang="en-US" sz="1800" i="1" dirty="0">
                <a:latin typeface="Verdana" pitchFamily="1" charset="0"/>
              </a:rPr>
              <a:t>Henry V, Part 2</a:t>
            </a:r>
            <a:r>
              <a:rPr lang="en-US" sz="1800" dirty="0">
                <a:latin typeface="Verdana" pitchFamily="1" charset="0"/>
              </a:rPr>
              <a:t>)</a:t>
            </a:r>
            <a:endParaRPr lang="en-US" sz="1800" dirty="0">
              <a:latin typeface="Lucida Grande" pitchFamily="1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Verdana" pitchFamily="1" charset="0"/>
              </a:rPr>
              <a:t>Fair play (</a:t>
            </a:r>
            <a:r>
              <a:rPr lang="en-US" sz="1800" i="1" dirty="0">
                <a:latin typeface="Verdana" pitchFamily="1" charset="0"/>
              </a:rPr>
              <a:t>The Tempest</a:t>
            </a:r>
            <a:r>
              <a:rPr lang="en-US" sz="1800" dirty="0">
                <a:latin typeface="Verdana" pitchFamily="1" charset="0"/>
              </a:rPr>
              <a:t>)</a:t>
            </a:r>
            <a:endParaRPr lang="en-US" sz="1800" dirty="0">
              <a:latin typeface="Lucida Grande" pitchFamily="1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Verdana" pitchFamily="1" charset="0"/>
              </a:rPr>
              <a:t>I will wear my heart upon my sleeve (</a:t>
            </a:r>
            <a:r>
              <a:rPr lang="en-US" sz="1800" i="1" dirty="0">
                <a:latin typeface="Verdana" pitchFamily="1" charset="0"/>
              </a:rPr>
              <a:t>Othello</a:t>
            </a:r>
            <a:r>
              <a:rPr lang="en-US" sz="1800" dirty="0">
                <a:latin typeface="Verdana" pitchFamily="1" charset="0"/>
              </a:rPr>
              <a:t>)</a:t>
            </a:r>
            <a:endParaRPr lang="en-US" sz="1800" dirty="0">
              <a:latin typeface="Lucida Grande" pitchFamily="1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Verdana" pitchFamily="1" charset="0"/>
              </a:rPr>
              <a:t>In a pickle (</a:t>
            </a:r>
            <a:r>
              <a:rPr lang="en-US" sz="1800" i="1" dirty="0">
                <a:latin typeface="Verdana" pitchFamily="1" charset="0"/>
              </a:rPr>
              <a:t>The Tempest</a:t>
            </a:r>
            <a:r>
              <a:rPr lang="en-US" sz="1800" dirty="0">
                <a:latin typeface="Verdana" pitchFamily="1" charset="0"/>
              </a:rPr>
              <a:t>)</a:t>
            </a:r>
            <a:endParaRPr lang="en-US" sz="1800" dirty="0">
              <a:latin typeface="Lucida Grande" pitchFamily="1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Verdana" pitchFamily="1" charset="0"/>
              </a:rPr>
              <a:t>In stitches (</a:t>
            </a:r>
            <a:r>
              <a:rPr lang="en-US" sz="1800" i="1" dirty="0">
                <a:latin typeface="Verdana" pitchFamily="1" charset="0"/>
              </a:rPr>
              <a:t>Twelfth Night</a:t>
            </a:r>
            <a:r>
              <a:rPr lang="en-US" sz="1800" dirty="0">
                <a:latin typeface="Verdana" pitchFamily="1" charset="0"/>
              </a:rPr>
              <a:t>)</a:t>
            </a:r>
            <a:endParaRPr lang="en-US" sz="1800" dirty="0">
              <a:latin typeface="Lucida Grande" pitchFamily="1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Verdana" pitchFamily="1" charset="0"/>
              </a:rPr>
              <a:t>In the twinkling of an eye (</a:t>
            </a:r>
            <a:r>
              <a:rPr lang="en-US" sz="1800" i="1" dirty="0">
                <a:latin typeface="Verdana" pitchFamily="1" charset="0"/>
              </a:rPr>
              <a:t>The Merchant Of Venice</a:t>
            </a:r>
            <a:r>
              <a:rPr lang="en-US" sz="1800" dirty="0">
                <a:latin typeface="Verdana" pitchFamily="1" charset="0"/>
              </a:rPr>
              <a:t>)</a:t>
            </a:r>
            <a:endParaRPr lang="en-US" sz="1800" dirty="0">
              <a:latin typeface="Lucida Grande" pitchFamily="1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Verdana" pitchFamily="1" charset="0"/>
              </a:rPr>
              <a:t>Mum's the word (</a:t>
            </a:r>
            <a:r>
              <a:rPr lang="en-US" sz="1800" i="1" dirty="0">
                <a:latin typeface="Verdana" pitchFamily="1" charset="0"/>
              </a:rPr>
              <a:t>Henry VI, Part 2</a:t>
            </a:r>
            <a:r>
              <a:rPr lang="en-US" sz="1800" dirty="0">
                <a:latin typeface="Verdana" pitchFamily="1" charset="0"/>
              </a:rPr>
              <a:t>)</a:t>
            </a:r>
            <a:endParaRPr lang="en-US" sz="1800" dirty="0">
              <a:latin typeface="Lucida Grande" pitchFamily="1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Verdana" pitchFamily="1" charset="0"/>
              </a:rPr>
              <a:t>Neither here nor there (</a:t>
            </a:r>
            <a:r>
              <a:rPr lang="en-US" sz="1800" i="1" dirty="0">
                <a:latin typeface="Verdana" pitchFamily="1" charset="0"/>
              </a:rPr>
              <a:t>Othello</a:t>
            </a:r>
            <a:r>
              <a:rPr lang="en-US" sz="1800" dirty="0">
                <a:latin typeface="Verdana" pitchFamily="1" charset="0"/>
              </a:rPr>
              <a:t>)</a:t>
            </a:r>
            <a:endParaRPr lang="en-US" sz="1800" dirty="0">
              <a:latin typeface="Lucida Grande" pitchFamily="1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Verdana" pitchFamily="1" charset="0"/>
              </a:rPr>
              <a:t>Send him packing (</a:t>
            </a:r>
            <a:r>
              <a:rPr lang="en-US" sz="1800" i="1" dirty="0">
                <a:latin typeface="Verdana" pitchFamily="1" charset="0"/>
              </a:rPr>
              <a:t>Henry IV</a:t>
            </a:r>
            <a:r>
              <a:rPr lang="en-US" sz="1800" dirty="0">
                <a:latin typeface="Verdana" pitchFamily="1" charset="0"/>
              </a:rPr>
              <a:t>)</a:t>
            </a:r>
            <a:endParaRPr lang="en-US" sz="1800" dirty="0">
              <a:latin typeface="Lucida Grande" pitchFamily="1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Verdana" pitchFamily="1" charset="0"/>
              </a:rPr>
              <a:t>Set your teeth on edge (</a:t>
            </a:r>
            <a:r>
              <a:rPr lang="en-US" sz="1800" i="1" dirty="0">
                <a:latin typeface="Verdana" pitchFamily="1" charset="0"/>
              </a:rPr>
              <a:t>Henry IV</a:t>
            </a:r>
            <a:r>
              <a:rPr lang="en-US" sz="1800" dirty="0">
                <a:latin typeface="Verdana" pitchFamily="1" charset="0"/>
              </a:rPr>
              <a:t>)</a:t>
            </a:r>
            <a:endParaRPr lang="en-US" sz="1800" dirty="0">
              <a:latin typeface="Lucida Grande" pitchFamily="1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Verdana" pitchFamily="1" charset="0"/>
              </a:rPr>
              <a:t>There's method in my madness (</a:t>
            </a:r>
            <a:r>
              <a:rPr lang="en-US" sz="1800" i="1" dirty="0">
                <a:latin typeface="Verdana" pitchFamily="1" charset="0"/>
              </a:rPr>
              <a:t>Hamlet</a:t>
            </a:r>
            <a:r>
              <a:rPr lang="en-US" sz="1800" dirty="0">
                <a:latin typeface="Verdana" pitchFamily="1" charset="0"/>
              </a:rPr>
              <a:t>)</a:t>
            </a:r>
            <a:endParaRPr lang="en-US" sz="1800" dirty="0">
              <a:latin typeface="Lucida Grande" pitchFamily="1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Verdana" pitchFamily="1" charset="0"/>
              </a:rPr>
              <a:t>Too much of a good thing (</a:t>
            </a:r>
            <a:r>
              <a:rPr lang="en-US" sz="1800" i="1" dirty="0">
                <a:latin typeface="Verdana" pitchFamily="1" charset="0"/>
              </a:rPr>
              <a:t>As You Like It</a:t>
            </a:r>
            <a:r>
              <a:rPr lang="en-US" sz="1800" dirty="0">
                <a:latin typeface="Verdana" pitchFamily="1" charset="0"/>
              </a:rPr>
              <a:t>)</a:t>
            </a:r>
            <a:endParaRPr lang="en-US" sz="1800" dirty="0">
              <a:latin typeface="Lucida Grande" pitchFamily="1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Verdana" pitchFamily="1" charset="0"/>
              </a:rPr>
              <a:t>Vanish into thin air (</a:t>
            </a:r>
            <a:r>
              <a:rPr lang="en-US" sz="1800" i="1" dirty="0">
                <a:latin typeface="Verdana" pitchFamily="1" charset="0"/>
              </a:rPr>
              <a:t>Othello</a:t>
            </a:r>
            <a:r>
              <a:rPr lang="en-US" sz="1800" dirty="0">
                <a:latin typeface="Verdana" pitchFamily="1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0" lang="en-US" sz="3200" dirty="0" smtClean="0">
                <a:solidFill>
                  <a:srgbClr val="3366FF"/>
                </a:solidFill>
              </a:rPr>
              <a:t>Macbeth Time Period - Elizabethan </a:t>
            </a:r>
            <a:r>
              <a:rPr kumimoji="0" lang="en-US" sz="3200" dirty="0">
                <a:solidFill>
                  <a:srgbClr val="3366FF"/>
                </a:solidFill>
              </a:rPr>
              <a:t>England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6324600" cy="5105400"/>
          </a:xfrm>
        </p:spPr>
        <p:txBody>
          <a:bodyPr/>
          <a:lstStyle/>
          <a:p>
            <a:pPr>
              <a:buFontTx/>
              <a:buNone/>
            </a:pPr>
            <a:endParaRPr lang="en-US" sz="1800" dirty="0">
              <a:latin typeface="Arial" charset="0"/>
            </a:endParaRPr>
          </a:p>
          <a:p>
            <a:r>
              <a:rPr lang="en-US" sz="1800" dirty="0">
                <a:latin typeface="Arial" charset="0"/>
              </a:rPr>
              <a:t>Queen Elizabeth I - born September 7, 1533 in                Greenwich</a:t>
            </a:r>
          </a:p>
          <a:p>
            <a:r>
              <a:rPr lang="en-US" sz="1800" dirty="0" smtClean="0">
                <a:latin typeface="Arial" charset="0"/>
              </a:rPr>
              <a:t>Died </a:t>
            </a:r>
            <a:r>
              <a:rPr lang="en-US" sz="1800" dirty="0">
                <a:latin typeface="Arial" charset="0"/>
              </a:rPr>
              <a:t>March 24, 1603 in Richmond, Surrey</a:t>
            </a:r>
          </a:p>
          <a:p>
            <a:r>
              <a:rPr lang="en-US" sz="1800" dirty="0">
                <a:latin typeface="Arial" charset="0"/>
              </a:rPr>
              <a:t>Daughter of King Henry VIII and Anne Boleyn                   (beheaded by Henry for not bearing a son)</a:t>
            </a:r>
          </a:p>
          <a:p>
            <a:r>
              <a:rPr lang="en-US" sz="1800" dirty="0" err="1">
                <a:solidFill>
                  <a:srgbClr val="0000FF"/>
                </a:solidFill>
                <a:latin typeface="Arial" charset="0"/>
              </a:rPr>
              <a:t>Coronated</a:t>
            </a:r>
            <a:r>
              <a:rPr lang="en-US" sz="1800" dirty="0">
                <a:solidFill>
                  <a:srgbClr val="0000FF"/>
                </a:solidFill>
                <a:latin typeface="Arial" charset="0"/>
              </a:rPr>
              <a:t> January 15, </a:t>
            </a:r>
            <a:r>
              <a:rPr lang="en-US" sz="1800" dirty="0" smtClean="0">
                <a:solidFill>
                  <a:srgbClr val="0000FF"/>
                </a:solidFill>
                <a:latin typeface="Arial" charset="0"/>
              </a:rPr>
              <a:t>1559. Ruled until 1603. </a:t>
            </a:r>
            <a:endParaRPr lang="en-US" sz="1800" dirty="0">
              <a:solidFill>
                <a:srgbClr val="0000FF"/>
              </a:solidFill>
              <a:latin typeface="Arial" charset="0"/>
            </a:endParaRPr>
          </a:p>
          <a:p>
            <a:r>
              <a:rPr lang="en-US" sz="1800" dirty="0">
                <a:latin typeface="Arial" charset="0"/>
              </a:rPr>
              <a:t>Spoke Greek, French, Italian, Latin, and, of course, English.</a:t>
            </a:r>
            <a:r>
              <a:rPr lang="en-US" sz="1800" dirty="0">
                <a:latin typeface="Helvetica"/>
              </a:rPr>
              <a:t> </a:t>
            </a:r>
            <a:endParaRPr lang="en-US" sz="1800" dirty="0">
              <a:latin typeface="Arial" charset="0"/>
            </a:endParaRPr>
          </a:p>
          <a:p>
            <a:r>
              <a:rPr lang="en-US" sz="1800" dirty="0">
                <a:latin typeface="Arial" charset="0"/>
              </a:rPr>
              <a:t>Never married and was nicknamed, "The Virgin Queen.</a:t>
            </a:r>
            <a:r>
              <a:rPr lang="en-US" sz="1800" dirty="0">
                <a:latin typeface="Helvetica"/>
              </a:rPr>
              <a:t>”</a:t>
            </a:r>
            <a:endParaRPr lang="en-US" sz="1800" dirty="0">
              <a:latin typeface="Arial" charset="0"/>
            </a:endParaRPr>
          </a:p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Elizabethan age was height of English Renaissance </a:t>
            </a:r>
            <a:r>
              <a:rPr lang="en-US" sz="1800" dirty="0">
                <a:latin typeface="Arial" charset="0"/>
              </a:rPr>
              <a:t>in music, literature, military strength</a:t>
            </a:r>
          </a:p>
          <a:p>
            <a:r>
              <a:rPr lang="en-US" sz="1800" dirty="0">
                <a:latin typeface="Arial" charset="0"/>
              </a:rPr>
              <a:t>Also saw the birth and rise of William </a:t>
            </a:r>
            <a:r>
              <a:rPr lang="en-US" sz="1800" dirty="0" smtClean="0">
                <a:latin typeface="Arial" charset="0"/>
              </a:rPr>
              <a:t>Shakespeare, most </a:t>
            </a:r>
            <a:r>
              <a:rPr lang="en-US" sz="1800" dirty="0">
                <a:latin typeface="Arial" charset="0"/>
              </a:rPr>
              <a:t>famous English play write of all time </a:t>
            </a:r>
          </a:p>
        </p:txBody>
      </p:sp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590800"/>
            <a:ext cx="2794106" cy="25908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-3468688" y="4084548"/>
            <a:ext cx="228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 charset="0"/>
              </a:rPr>
              <a:t>Elizabethan age was height of English Renaissance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57200"/>
            <a:ext cx="8763000" cy="838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en-US" sz="2800" dirty="0" smtClean="0"/>
              <a:t>The Tudors and Stuarts</a:t>
            </a:r>
            <a:endParaRPr lang="en-US" sz="28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724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Ruling families of England and Scotland. 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Tudors = England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Stuarts = Scotland (Later England)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There </a:t>
            </a:r>
            <a:r>
              <a:rPr lang="en-US" sz="2800" dirty="0">
                <a:latin typeface="Times New Roman" pitchFamily="18" charset="0"/>
              </a:rPr>
              <a:t>was no Tudor successor to the throne of England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sz="28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Elizabeth I had been instrumental in the death of her cousin, Mary Queen of Scots, who was beheaded.</a:t>
            </a:r>
          </a:p>
          <a:p>
            <a:pPr>
              <a:lnSpc>
                <a:spcPct val="90000"/>
              </a:lnSpc>
            </a:pPr>
            <a:endParaRPr lang="en-US" sz="28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 James </a:t>
            </a:r>
            <a:r>
              <a:rPr lang="en-US" sz="2800" dirty="0">
                <a:latin typeface="Times New Roman" pitchFamily="18" charset="0"/>
              </a:rPr>
              <a:t>VI of Scotland </a:t>
            </a:r>
            <a:r>
              <a:rPr lang="en-US" sz="2800" dirty="0" smtClean="0">
                <a:latin typeface="Times New Roman" pitchFamily="18" charset="0"/>
              </a:rPr>
              <a:t>succeeded Elizabeth following her death.  At this point, in 1603</a:t>
            </a:r>
            <a:r>
              <a:rPr lang="en-US" sz="2800" dirty="0">
                <a:latin typeface="Times New Roman" pitchFamily="18" charset="0"/>
              </a:rPr>
              <a:t>, James VI of Scotland became James I of England.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2.bc.edu/~heineman/Tudor-StuartGene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599"/>
            <a:ext cx="8610600" cy="63913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u="sng" dirty="0" smtClean="0">
                <a:latin typeface="Times New Roman" pitchFamily="18" charset="0"/>
              </a:rPr>
              <a:t>Debates over Elizabeth’s successor</a:t>
            </a:r>
          </a:p>
          <a:p>
            <a:r>
              <a:rPr lang="en-US" sz="2800" dirty="0" smtClean="0">
                <a:latin typeface="Times New Roman" pitchFamily="18" charset="0"/>
              </a:rPr>
              <a:t>Some say she chose James VI to </a:t>
            </a:r>
            <a:r>
              <a:rPr lang="en-US" sz="2800" dirty="0">
                <a:latin typeface="Times New Roman" pitchFamily="18" charset="0"/>
              </a:rPr>
              <a:t>become the next King of </a:t>
            </a:r>
            <a:r>
              <a:rPr lang="en-US" sz="2800" dirty="0" smtClean="0">
                <a:latin typeface="Times New Roman" pitchFamily="18" charset="0"/>
              </a:rPr>
              <a:t>England in order to “ease her way into heaven.”  Others say she never chose a successor.  Regardless, James’ accession was unopposed.</a:t>
            </a:r>
            <a:endParaRPr lang="en-US" sz="28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2800" dirty="0"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The appointment of James I was a good political move, unifying England and Scotland under one King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endParaRPr lang="en-US" sz="2800" dirty="0">
              <a:latin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</a:rPr>
              <a:t>Due to all of this,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The King of England in 1606 was James I, a Stuart.  He was appointed in 1603.</a:t>
            </a:r>
          </a:p>
          <a:p>
            <a:endParaRPr lang="en-US" sz="2800" dirty="0">
              <a:latin typeface="Times New Roman" pitchFamily="18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57200"/>
            <a:ext cx="8763000" cy="838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en-US" sz="2800" dirty="0" smtClean="0"/>
              <a:t>The Tudors and Stuarts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Macbeth - Pre-Reading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 smtClean="0"/>
              <a:t>Macbeth</a:t>
            </a:r>
            <a:r>
              <a:rPr lang="en-US" dirty="0" smtClean="0"/>
              <a:t> is the tale of a good and brave Scottish general who, encouraged by three evil witches and his own wife, becomes too ambitious for his own good. </a:t>
            </a:r>
          </a:p>
          <a:p>
            <a:endParaRPr lang="en-US" dirty="0"/>
          </a:p>
          <a:p>
            <a:r>
              <a:rPr lang="en-US" dirty="0" smtClean="0"/>
              <a:t>The story is a tragedy that demonstrates how a single flaw can bring about one’s destruction.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Shakespeare wrote the play for James I, England's new king, previously the king of Scotland. </a:t>
            </a:r>
          </a:p>
          <a:p>
            <a:endParaRPr lang="en-US" dirty="0"/>
          </a:p>
          <a:p>
            <a:r>
              <a:rPr lang="en-US" dirty="0" smtClean="0"/>
              <a:t>To please James, Shakespeare set the play in Scotland, </a:t>
            </a:r>
            <a:r>
              <a:rPr lang="en-US" dirty="0" smtClean="0">
                <a:solidFill>
                  <a:srgbClr val="0000FF"/>
                </a:solidFill>
              </a:rPr>
              <a:t>used many characters who were James' ancestors.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1416</Words>
  <Application>Microsoft Macintosh PowerPoint</Application>
  <PresentationFormat>On-screen Show (4:3)</PresentationFormat>
  <Paragraphs>208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William Shakespeare and Macbeth</vt:lpstr>
      <vt:lpstr>Shakespeare’s Life: 1564-1616</vt:lpstr>
      <vt:lpstr>Works</vt:lpstr>
      <vt:lpstr>Shakespeare’s English</vt:lpstr>
      <vt:lpstr>Macbeth Time Period - Elizabethan England</vt:lpstr>
      <vt:lpstr>The Tudors and Stuarts</vt:lpstr>
      <vt:lpstr>PowerPoint Presentation</vt:lpstr>
      <vt:lpstr>The Tudors and Stuarts</vt:lpstr>
      <vt:lpstr>Macbeth - Pre-Reading Information</vt:lpstr>
      <vt:lpstr>Macbeth - Pre-Reading Information</vt:lpstr>
      <vt:lpstr>History &amp; Macbeth – A True Story?</vt:lpstr>
      <vt:lpstr>Before the Curtain Opens</vt:lpstr>
      <vt:lpstr>What did Shakespeare change?</vt:lpstr>
      <vt:lpstr>PowerPoint Presentation</vt:lpstr>
      <vt:lpstr>Characteristics of Tragic Hero</vt:lpstr>
      <vt:lpstr>Characters</vt:lpstr>
      <vt:lpstr>Characters</vt:lpstr>
      <vt:lpstr>Characters</vt:lpstr>
      <vt:lpstr>Characters</vt:lpstr>
      <vt:lpstr>Characters</vt:lpstr>
      <vt:lpstr>Characters</vt:lpstr>
      <vt:lpstr>Characters</vt:lpstr>
      <vt:lpstr>Characters</vt:lpstr>
      <vt:lpstr>Characters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ISP Data</dc:creator>
  <cp:lastModifiedBy>Rm. 131</cp:lastModifiedBy>
  <cp:revision>31</cp:revision>
  <dcterms:created xsi:type="dcterms:W3CDTF">2012-11-25T18:52:53Z</dcterms:created>
  <dcterms:modified xsi:type="dcterms:W3CDTF">2013-11-19T15:37:02Z</dcterms:modified>
</cp:coreProperties>
</file>