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80" r:id="rId4"/>
    <p:sldId id="281" r:id="rId5"/>
    <p:sldId id="286" r:id="rId6"/>
    <p:sldId id="270" r:id="rId7"/>
    <p:sldId id="269" r:id="rId8"/>
    <p:sldId id="257" r:id="rId9"/>
    <p:sldId id="274" r:id="rId10"/>
    <p:sldId id="260" r:id="rId11"/>
    <p:sldId id="278" r:id="rId12"/>
    <p:sldId id="259" r:id="rId13"/>
    <p:sldId id="258" r:id="rId14"/>
    <p:sldId id="287" r:id="rId15"/>
    <p:sldId id="288" r:id="rId16"/>
    <p:sldId id="289" r:id="rId17"/>
    <p:sldId id="268" r:id="rId18"/>
    <p:sldId id="290" r:id="rId19"/>
    <p:sldId id="262" r:id="rId20"/>
    <p:sldId id="263" r:id="rId21"/>
    <p:sldId id="264" r:id="rId22"/>
    <p:sldId id="265" r:id="rId23"/>
    <p:sldId id="266" r:id="rId24"/>
    <p:sldId id="26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4" autoAdjust="0"/>
    <p:restoredTop sz="99620" autoAdjust="0"/>
  </p:normalViewPr>
  <p:slideViewPr>
    <p:cSldViewPr>
      <p:cViewPr varScale="1">
        <p:scale>
          <a:sx n="131" d="100"/>
          <a:sy n="131" d="100"/>
        </p:scale>
        <p:origin x="-2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CEFA10-C1D2-426B-B4B1-A591955CC3FD}" type="datetimeFigureOut">
              <a:rPr lang="en-US" smtClean="0"/>
              <a:pPr/>
              <a:t>10/18/13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5E72F-289F-4C76-AB95-FA9CB78F6582}" type="slidenum">
              <a:rPr lang="en-US" smtClean="0"/>
              <a:pPr/>
              <a:t>‹#›</a:t>
            </a:fld>
            <a:endParaRPr lang="en-US"/>
          </a:p>
        </p:txBody>
      </p:sp>
    </p:spTree>
    <p:extLst>
      <p:ext uri="{BB962C8B-B14F-4D97-AF65-F5344CB8AC3E}">
        <p14:creationId xmlns:p14="http://schemas.microsoft.com/office/powerpoint/2010/main" val="27258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339CDD-8811-4453-A63D-CA4C3201AAFA}" type="slidenum">
              <a:rPr lang="en-US"/>
              <a:pPr/>
              <a:t>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070B276-4AEA-47A9-9A32-299E239FF235}" type="slidenum">
              <a:rPr lang="en-US"/>
              <a:pPr/>
              <a:t>8</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pitchFamily="-60" charset="-128"/>
              </a:rPr>
              <a:t>Chaucer’s background enables him to give us a rich and varied portraits of contemporaries from every walk of life</a:t>
            </a:r>
          </a:p>
          <a:p>
            <a:pPr eaLnBrk="1" hangingPunct="1"/>
            <a:r>
              <a:rPr lang="en-US" smtClean="0">
                <a:latin typeface="Arial" charset="0"/>
                <a:ea typeface="ＭＳ Ｐゴシック" pitchFamily="-60" charset="-128"/>
              </a:rPr>
              <a:t>Born around 1340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E2E0D9-6020-4A56-B617-15AC81B3326D}" type="slidenum">
              <a:rPr lang="en-US"/>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8273E9A-5541-4569-8416-EBDF4FC89D14}" type="slidenum">
              <a:rPr lang="en-US"/>
              <a:pPr/>
              <a:t>13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pitchFamily="-60" charset="-128"/>
              </a:rPr>
              <a:t>By adventure (chance)</a:t>
            </a:r>
          </a:p>
          <a:p>
            <a:pPr eaLnBrk="1" hangingPunct="1"/>
            <a:endParaRPr lang="en-US" smtClean="0">
              <a:latin typeface="Arial" charset="0"/>
              <a:ea typeface="ＭＳ Ｐゴシック" pitchFamily="-60" charset="-128"/>
            </a:endParaRPr>
          </a:p>
          <a:p>
            <a:pPr eaLnBrk="1" hangingPunct="1"/>
            <a:r>
              <a:rPr lang="en-US" smtClean="0">
                <a:latin typeface="Arial" charset="0"/>
                <a:ea typeface="ＭＳ Ｐゴシック" pitchFamily="-60" charset="-128"/>
              </a:rPr>
              <a:t>Most of these people on the journey would never have anything to do with each other socially.  Differing social classes, orders, etc.</a:t>
            </a:r>
          </a:p>
          <a:p>
            <a:pPr eaLnBrk="1" hangingPunct="1"/>
            <a:r>
              <a:rPr lang="en-US" smtClean="0">
                <a:latin typeface="Arial" charset="0"/>
                <a:ea typeface="ＭＳ Ｐゴシック" pitchFamily="-60" charset="-128"/>
              </a:rPr>
              <a:t>The best way for Chaucer to bring together</a:t>
            </a:r>
          </a:p>
          <a:p>
            <a:pPr eaLnBrk="1" hangingPunct="1"/>
            <a:endParaRPr lang="en-US" smtClean="0">
              <a:latin typeface="Arial" charset="0"/>
              <a:ea typeface="ＭＳ Ｐゴシック" pitchFamily="-60" charset="-128"/>
            </a:endParaRPr>
          </a:p>
          <a:p>
            <a:pPr lvl="1" eaLnBrk="1" hangingPunct="1"/>
            <a:r>
              <a:rPr lang="en-US" smtClean="0">
                <a:latin typeface="Arial" charset="0"/>
                <a:ea typeface="ＭＳ Ｐゴシック" pitchFamily="-60" charset="-128"/>
              </a:rPr>
              <a:t>Makes comprehensive study of humans (his favorite subject)</a:t>
            </a:r>
          </a:p>
          <a:p>
            <a:pPr lvl="1" eaLnBrk="1" hangingPunct="1"/>
            <a:r>
              <a:rPr lang="en-US" smtClean="0">
                <a:latin typeface="Arial" charset="0"/>
                <a:ea typeface="ＭＳ Ｐゴシック" pitchFamily="-60" charset="-128"/>
              </a:rPr>
              <a:t>Perfect way to present his special brand of irony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D74ADB-E61A-4F2A-A6BB-3BD5B25DD998}" type="slidenum">
              <a:rPr lang="en-US"/>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A3B33A-54AF-42DB-9856-71E52FF4BFC3}" type="datetimeFigureOut">
              <a:rPr lang="en-US" smtClean="0"/>
              <a:pPr/>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3B33A-54AF-42DB-9856-71E52FF4BFC3}" type="datetimeFigureOut">
              <a:rPr lang="en-US" smtClean="0"/>
              <a:pPr/>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3B33A-54AF-42DB-9856-71E52FF4BFC3}" type="datetimeFigureOut">
              <a:rPr lang="en-US" smtClean="0"/>
              <a:pPr/>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2BC0EA6-A658-4845-93EA-AA9DBFB2F35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A7F346-7485-4C4F-A525-5E62142A76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A3B33A-54AF-42DB-9856-71E52FF4BFC3}" type="datetimeFigureOut">
              <a:rPr lang="en-US" smtClean="0"/>
              <a:pPr/>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3B33A-54AF-42DB-9856-71E52FF4BFC3}" type="datetimeFigureOut">
              <a:rPr lang="en-US" smtClean="0"/>
              <a:pPr/>
              <a:t>10/18/13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A3B33A-54AF-42DB-9856-71E52FF4BFC3}" type="datetimeFigureOut">
              <a:rPr lang="en-US" smtClean="0"/>
              <a:pPr/>
              <a:t>10/18/13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3B33A-54AF-42DB-9856-71E52FF4BFC3}" type="datetimeFigureOut">
              <a:rPr lang="en-US" smtClean="0"/>
              <a:pPr/>
              <a:t>10/18/13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A3B33A-54AF-42DB-9856-71E52FF4BFC3}" type="datetimeFigureOut">
              <a:rPr lang="en-US" smtClean="0"/>
              <a:pPr/>
              <a:t>10/18/13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3B33A-54AF-42DB-9856-71E52FF4BFC3}" type="datetimeFigureOut">
              <a:rPr lang="en-US" smtClean="0"/>
              <a:pPr/>
              <a:t>10/18/13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3B33A-54AF-42DB-9856-71E52FF4BFC3}" type="datetimeFigureOut">
              <a:rPr lang="en-US" smtClean="0"/>
              <a:pPr/>
              <a:t>10/18/13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3B33A-54AF-42DB-9856-71E52FF4BFC3}" type="datetimeFigureOut">
              <a:rPr lang="en-US" smtClean="0"/>
              <a:pPr/>
              <a:t>10/18/13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938B2-9510-47E2-9C60-169482443F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3B33A-54AF-42DB-9856-71E52FF4BFC3}" type="datetimeFigureOut">
              <a:rPr lang="en-US" smtClean="0"/>
              <a:pPr/>
              <a:t>10/18/13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938B2-9510-47E2-9C60-169482443F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pr.org/news/graphics/2009/apr/ct_ma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458200" cy="1470025"/>
          </a:xfrm>
        </p:spPr>
        <p:txBody>
          <a:bodyPr/>
          <a:lstStyle/>
          <a:p>
            <a:r>
              <a:rPr lang="en-US" dirty="0" smtClean="0"/>
              <a:t>Introduction to the Canterbury Tales</a:t>
            </a:r>
            <a:endParaRPr lang="en-US" dirty="0"/>
          </a:p>
        </p:txBody>
      </p:sp>
      <p:sp>
        <p:nvSpPr>
          <p:cNvPr id="3" name="Subtitle 2"/>
          <p:cNvSpPr>
            <a:spLocks noGrp="1"/>
          </p:cNvSpPr>
          <p:nvPr>
            <p:ph type="subTitle" idx="1"/>
          </p:nvPr>
        </p:nvSpPr>
        <p:spPr/>
        <p:txBody>
          <a:bodyPr/>
          <a:lstStyle/>
          <a:p>
            <a:r>
              <a:rPr lang="en-US" dirty="0" smtClean="0"/>
              <a:t>By Geoffrey Chaucer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gn="ctr" eaLnBrk="1" hangingPunct="1"/>
            <a:r>
              <a:rPr lang="en-US" dirty="0" smtClean="0"/>
              <a:t>The Journey Begins . . .</a:t>
            </a:r>
          </a:p>
        </p:txBody>
      </p:sp>
      <p:sp>
        <p:nvSpPr>
          <p:cNvPr id="21506" name="Rectangle 3"/>
          <p:cNvSpPr>
            <a:spLocks noGrp="1" noChangeArrowheads="1"/>
          </p:cNvSpPr>
          <p:nvPr>
            <p:ph type="body" idx="1"/>
          </p:nvPr>
        </p:nvSpPr>
        <p:spPr>
          <a:xfrm>
            <a:off x="3886200" y="1524000"/>
            <a:ext cx="5033963" cy="5091112"/>
          </a:xfrm>
        </p:spPr>
        <p:txBody>
          <a:bodyPr/>
          <a:lstStyle/>
          <a:p>
            <a:pPr eaLnBrk="1" hangingPunct="1">
              <a:lnSpc>
                <a:spcPct val="80000"/>
              </a:lnSpc>
            </a:pPr>
            <a:r>
              <a:rPr lang="en-US" sz="2400" dirty="0" smtClean="0"/>
              <a:t>The </a:t>
            </a:r>
            <a:r>
              <a:rPr lang="en-US" sz="2400" i="1" dirty="0" smtClean="0"/>
              <a:t>Canterbury Tales </a:t>
            </a:r>
            <a:r>
              <a:rPr lang="en-US" sz="2400" dirty="0" smtClean="0"/>
              <a:t>is a story about stories, twenty-four different tales set within the overarching tale of the pilgrimage.</a:t>
            </a:r>
          </a:p>
          <a:p>
            <a:pPr eaLnBrk="1" hangingPunct="1">
              <a:lnSpc>
                <a:spcPct val="80000"/>
              </a:lnSpc>
            </a:pPr>
            <a:endParaRPr lang="en-US" sz="2400" dirty="0" smtClean="0"/>
          </a:p>
          <a:p>
            <a:pPr eaLnBrk="1" hangingPunct="1">
              <a:lnSpc>
                <a:spcPct val="80000"/>
              </a:lnSpc>
            </a:pPr>
            <a:r>
              <a:rPr lang="en-US" sz="2400" dirty="0" smtClean="0"/>
              <a:t>Definition:</a:t>
            </a:r>
          </a:p>
          <a:p>
            <a:pPr lvl="1" eaLnBrk="1" hangingPunct="1">
              <a:lnSpc>
                <a:spcPct val="80000"/>
              </a:lnSpc>
            </a:pPr>
            <a:r>
              <a:rPr lang="en-US" sz="2000" dirty="0" smtClean="0">
                <a:solidFill>
                  <a:srgbClr val="000090"/>
                </a:solidFill>
              </a:rPr>
              <a:t>Frame Story – a story within a story</a:t>
            </a:r>
          </a:p>
          <a:p>
            <a:pPr lvl="1" eaLnBrk="1" hangingPunct="1">
              <a:lnSpc>
                <a:spcPct val="80000"/>
              </a:lnSpc>
              <a:buNone/>
            </a:pPr>
            <a:endParaRPr lang="en-US" sz="2000" dirty="0" smtClean="0"/>
          </a:p>
          <a:p>
            <a:pPr lvl="2" eaLnBrk="1" hangingPunct="1">
              <a:lnSpc>
                <a:spcPct val="80000"/>
              </a:lnSpc>
            </a:pPr>
            <a:r>
              <a:rPr lang="en-US" sz="1600" dirty="0" smtClean="0"/>
              <a:t>The Outer Frame Story is about the pilgrims meeting at the Tabard Inn preparing for a journey to Canterbury.</a:t>
            </a:r>
          </a:p>
          <a:p>
            <a:pPr lvl="2" eaLnBrk="1" hangingPunct="1">
              <a:lnSpc>
                <a:spcPct val="80000"/>
              </a:lnSpc>
              <a:buNone/>
            </a:pPr>
            <a:endParaRPr lang="en-US" sz="1600" dirty="0" smtClean="0"/>
          </a:p>
          <a:p>
            <a:pPr lvl="2" eaLnBrk="1" hangingPunct="1">
              <a:lnSpc>
                <a:spcPct val="80000"/>
              </a:lnSpc>
            </a:pPr>
            <a:r>
              <a:rPr lang="en-US" sz="1600" dirty="0" smtClean="0"/>
              <a:t>The Inner Frame Story would be all the stories told by the assembled pilgrims along their journey to and from Canterbury.</a:t>
            </a:r>
          </a:p>
        </p:txBody>
      </p:sp>
      <p:pic>
        <p:nvPicPr>
          <p:cNvPr id="21507" name="Picture 2"/>
          <p:cNvPicPr>
            <a:picLocks noChangeAspect="1" noChangeArrowheads="1"/>
          </p:cNvPicPr>
          <p:nvPr/>
        </p:nvPicPr>
        <p:blipFill>
          <a:blip r:embed="rId3" cstate="print"/>
          <a:srcRect/>
          <a:stretch>
            <a:fillRect/>
          </a:stretch>
        </p:blipFill>
        <p:spPr bwMode="auto">
          <a:xfrm>
            <a:off x="126752" y="2514600"/>
            <a:ext cx="4189661" cy="3695700"/>
          </a:xfrm>
          <a:prstGeom prst="rect">
            <a:avLst/>
          </a:prstGeom>
          <a:noFill/>
          <a:ln w="9525">
            <a:noFill/>
            <a:miter lim="800000"/>
            <a:headEnd/>
            <a:tailEnd/>
          </a:ln>
        </p:spPr>
      </p:pic>
      <p:cxnSp>
        <p:nvCxnSpPr>
          <p:cNvPr id="21508" name="Straight Arrow Connector 6"/>
          <p:cNvCxnSpPr>
            <a:cxnSpLocks noChangeShapeType="1"/>
          </p:cNvCxnSpPr>
          <p:nvPr/>
        </p:nvCxnSpPr>
        <p:spPr bwMode="auto">
          <a:xfrm rot="10800000" flipV="1">
            <a:off x="3048000" y="4191000"/>
            <a:ext cx="1905000" cy="76200"/>
          </a:xfrm>
          <a:prstGeom prst="straightConnector1">
            <a:avLst/>
          </a:prstGeom>
          <a:noFill/>
          <a:ln w="9525" algn="ctr">
            <a:solidFill>
              <a:schemeClr val="tx1"/>
            </a:solidFill>
            <a:round/>
            <a:headEnd/>
            <a:tailEnd type="arrow" w="med" len="med"/>
          </a:ln>
        </p:spPr>
      </p:cxnSp>
      <p:cxnSp>
        <p:nvCxnSpPr>
          <p:cNvPr id="21509" name="Straight Arrow Connector 8"/>
          <p:cNvCxnSpPr>
            <a:cxnSpLocks noChangeShapeType="1"/>
          </p:cNvCxnSpPr>
          <p:nvPr/>
        </p:nvCxnSpPr>
        <p:spPr bwMode="auto">
          <a:xfrm rot="10800000" flipV="1">
            <a:off x="2514600" y="4800600"/>
            <a:ext cx="2438400" cy="76200"/>
          </a:xfrm>
          <a:prstGeom prst="straightConnector1">
            <a:avLst/>
          </a:prstGeom>
          <a:noFill/>
          <a:ln w="9525" algn="ctr">
            <a:solidFill>
              <a:schemeClr val="tx1"/>
            </a:solidFill>
            <a:round/>
            <a:headEnd/>
            <a:tailEnd type="arrow"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6">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hlinkClick r:id="rId2"/>
              </a:rPr>
              <a:t>http://www.npr.org/news/graphics/2009/apr/ct_map/</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altLang="zh-CN" sz="4000"/>
              <a:t>Function of General Prologue</a:t>
            </a:r>
            <a:br>
              <a:rPr lang="en-US" altLang="zh-CN" sz="4000"/>
            </a:br>
            <a:endParaRPr lang="en-US" altLang="zh-CN" sz="4000"/>
          </a:p>
        </p:txBody>
      </p:sp>
      <p:sp>
        <p:nvSpPr>
          <p:cNvPr id="14339" name="Rectangle 3"/>
          <p:cNvSpPr>
            <a:spLocks noGrp="1" noChangeArrowheads="1"/>
          </p:cNvSpPr>
          <p:nvPr>
            <p:ph type="body" idx="1"/>
          </p:nvPr>
        </p:nvSpPr>
        <p:spPr>
          <a:xfrm>
            <a:off x="457200" y="1143000"/>
            <a:ext cx="8229600" cy="5257800"/>
          </a:xfrm>
        </p:spPr>
        <p:txBody>
          <a:bodyPr>
            <a:normAutofit lnSpcReduction="10000"/>
          </a:bodyPr>
          <a:lstStyle/>
          <a:p>
            <a:pPr marL="609600" indent="-609600">
              <a:lnSpc>
                <a:spcPct val="90000"/>
              </a:lnSpc>
              <a:buFontTx/>
              <a:buNone/>
            </a:pPr>
            <a:r>
              <a:rPr lang="en-US" altLang="zh-CN" sz="2800" dirty="0"/>
              <a:t>1. </a:t>
            </a:r>
            <a:r>
              <a:rPr lang="en-US" altLang="zh-CN" sz="2800" dirty="0" smtClean="0"/>
              <a:t>Provide general information on each pilgrim, the time and the occasion of pilgrimage.</a:t>
            </a:r>
            <a:endParaRPr lang="en-US" altLang="zh-CN" sz="2800" dirty="0"/>
          </a:p>
          <a:p>
            <a:pPr marL="609600" indent="-609600">
              <a:lnSpc>
                <a:spcPct val="90000"/>
              </a:lnSpc>
            </a:pPr>
            <a:endParaRPr lang="en-US" altLang="zh-CN" sz="2800" dirty="0"/>
          </a:p>
          <a:p>
            <a:pPr marL="609600" indent="-609600">
              <a:lnSpc>
                <a:spcPct val="90000"/>
              </a:lnSpc>
              <a:buFontTx/>
              <a:buNone/>
            </a:pPr>
            <a:r>
              <a:rPr lang="en-US" altLang="zh-CN" sz="2800" dirty="0"/>
              <a:t>2. Reveal the </a:t>
            </a:r>
            <a:r>
              <a:rPr lang="en-US" altLang="zh-CN" sz="2800" dirty="0" smtClean="0"/>
              <a:t>author’s purpose in telling the story.</a:t>
            </a:r>
            <a:endParaRPr lang="en-US" altLang="zh-CN" sz="2800" dirty="0"/>
          </a:p>
          <a:p>
            <a:pPr marL="609600" indent="-609600">
              <a:lnSpc>
                <a:spcPct val="90000"/>
              </a:lnSpc>
            </a:pPr>
            <a:endParaRPr lang="en-US" altLang="zh-CN" sz="2800" dirty="0"/>
          </a:p>
          <a:p>
            <a:pPr marL="609600" indent="-609600">
              <a:lnSpc>
                <a:spcPct val="90000"/>
              </a:lnSpc>
              <a:buFontTx/>
              <a:buNone/>
            </a:pPr>
            <a:r>
              <a:rPr lang="en-US" altLang="zh-CN" sz="2800" dirty="0"/>
              <a:t>3. Set the tone for the story-telling: </a:t>
            </a:r>
          </a:p>
          <a:p>
            <a:pPr marL="609600" indent="-609600">
              <a:lnSpc>
                <a:spcPct val="90000"/>
              </a:lnSpc>
              <a:buFontTx/>
              <a:buNone/>
            </a:pPr>
            <a:endParaRPr lang="en-US" altLang="zh-CN" sz="2800" dirty="0"/>
          </a:p>
          <a:p>
            <a:pPr marL="609600" indent="-609600">
              <a:lnSpc>
                <a:spcPct val="90000"/>
              </a:lnSpc>
            </a:pPr>
            <a:r>
              <a:rPr lang="en-US" altLang="zh-CN" sz="2800" dirty="0"/>
              <a:t>grateful acceptance of life;</a:t>
            </a:r>
          </a:p>
          <a:p>
            <a:pPr marL="609600" indent="-609600">
              <a:lnSpc>
                <a:spcPct val="90000"/>
              </a:lnSpc>
            </a:pPr>
            <a:r>
              <a:rPr lang="en-US" altLang="zh-CN" sz="2800" dirty="0"/>
              <a:t>make clear the plan for the tales; </a:t>
            </a:r>
          </a:p>
          <a:p>
            <a:pPr marL="609600" indent="-609600">
              <a:lnSpc>
                <a:spcPct val="90000"/>
              </a:lnSpc>
            </a:pPr>
            <a:r>
              <a:rPr lang="en-US" altLang="zh-CN" sz="2800" dirty="0"/>
              <a:t>motivate the telling of several tales ;</a:t>
            </a:r>
          </a:p>
          <a:p>
            <a:pPr marL="609600" indent="-609600">
              <a:lnSpc>
                <a:spcPct val="90000"/>
              </a:lnSpc>
            </a:pPr>
            <a:r>
              <a:rPr lang="en-US" altLang="zh-CN" sz="2800" dirty="0"/>
              <a:t>introduce the pilgrims , the time and occasion of the </a:t>
            </a:r>
            <a:r>
              <a:rPr lang="en-US" altLang="zh-CN" sz="2800" dirty="0" smtClean="0"/>
              <a:t>pilgrimage.</a:t>
            </a:r>
            <a:endParaRPr lang="en-US" altLang="zh-CN" sz="2800" dirty="0"/>
          </a:p>
          <a:p>
            <a:pPr marL="609600" indent="-609600">
              <a:lnSpc>
                <a:spcPct val="90000"/>
              </a:lnSpc>
            </a:pPr>
            <a:endParaRPr lang="en-US" altLang="zh-CN"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defRPr/>
            </a:pPr>
            <a:r>
              <a:rPr lang="en-US" dirty="0"/>
              <a:t>Prologue</a:t>
            </a:r>
          </a:p>
        </p:txBody>
      </p:sp>
      <p:sp>
        <p:nvSpPr>
          <p:cNvPr id="19459" name="Rectangle 3"/>
          <p:cNvSpPr>
            <a:spLocks noGrp="1" noRot="1" noChangeArrowheads="1"/>
          </p:cNvSpPr>
          <p:nvPr>
            <p:ph type="body" idx="1"/>
          </p:nvPr>
        </p:nvSpPr>
        <p:spPr>
          <a:xfrm>
            <a:off x="304800" y="1371600"/>
            <a:ext cx="8458200" cy="5181600"/>
          </a:xfrm>
        </p:spPr>
        <p:txBody>
          <a:bodyPr>
            <a:normAutofit fontScale="62500" lnSpcReduction="20000"/>
          </a:bodyPr>
          <a:lstStyle/>
          <a:p>
            <a:r>
              <a:rPr lang="en-US" sz="3100" dirty="0" smtClean="0">
                <a:latin typeface="+mj-lt"/>
                <a:ea typeface="ＭＳ Ｐゴシック" pitchFamily="-60" charset="-128"/>
              </a:rPr>
              <a:t>Chaucer brings together 29 people in a religious pilgrimage.</a:t>
            </a:r>
          </a:p>
          <a:p>
            <a:endParaRPr lang="en-US" sz="3100" dirty="0">
              <a:latin typeface="+mj-lt"/>
              <a:ea typeface="ＭＳ Ｐゴシック" pitchFamily="-60" charset="-128"/>
            </a:endParaRPr>
          </a:p>
          <a:p>
            <a:r>
              <a:rPr lang="en-US" sz="3100" dirty="0" smtClean="0">
                <a:latin typeface="+mj-lt"/>
                <a:ea typeface="ＭＳ Ｐゴシック" pitchFamily="-60" charset="-128"/>
              </a:rPr>
              <a:t>The pilgrimage is </a:t>
            </a:r>
            <a:r>
              <a:rPr lang="en-US" sz="3100" dirty="0" smtClean="0">
                <a:latin typeface="+mj-lt"/>
              </a:rPr>
              <a:t>to visit the tomb of the martyr Thomas à Beckett (killed in Canterbury Cathedral in 1170).</a:t>
            </a:r>
          </a:p>
          <a:p>
            <a:endParaRPr lang="en-US" sz="3100" dirty="0">
              <a:latin typeface="+mj-lt"/>
              <a:ea typeface="ＭＳ Ｐゴシック" pitchFamily="-60" charset="-128"/>
            </a:endParaRPr>
          </a:p>
          <a:p>
            <a:r>
              <a:rPr lang="en-US" sz="3000" dirty="0">
                <a:latin typeface="+mj-lt"/>
                <a:ea typeface="ＭＳ Ｐゴシック" pitchFamily="-60" charset="-128"/>
              </a:rPr>
              <a:t>P</a:t>
            </a:r>
            <a:r>
              <a:rPr lang="en-US" sz="3000" dirty="0" smtClean="0">
                <a:latin typeface="+mj-lt"/>
                <a:ea typeface="ＭＳ Ｐゴシック" pitchFamily="-60" charset="-128"/>
              </a:rPr>
              <a:t>ilgrimages </a:t>
            </a:r>
            <a:r>
              <a:rPr lang="en-US" sz="3000" dirty="0">
                <a:latin typeface="+mj-lt"/>
                <a:ea typeface="ＭＳ Ｐゴシック" pitchFamily="-60" charset="-128"/>
              </a:rPr>
              <a:t>to shrines were mass activities in the Middle Ages, partly because they were as likely to be vacations as religious observances</a:t>
            </a:r>
          </a:p>
          <a:p>
            <a:pPr eaLnBrk="1" hangingPunct="1">
              <a:buNone/>
            </a:pPr>
            <a:endParaRPr lang="en-US" sz="3100" dirty="0">
              <a:ea typeface="ＭＳ Ｐゴシック" pitchFamily="-60" charset="-128"/>
            </a:endParaRPr>
          </a:p>
          <a:p>
            <a:pPr eaLnBrk="1" hangingPunct="1"/>
            <a:r>
              <a:rPr lang="en-US" sz="3100" dirty="0" smtClean="0">
                <a:ea typeface="ＭＳ Ｐゴシック" pitchFamily="-60" charset="-128"/>
              </a:rPr>
              <a:t>The group represents all classes and types of people from medieval society.</a:t>
            </a:r>
          </a:p>
          <a:p>
            <a:pPr eaLnBrk="1" hangingPunct="1"/>
            <a:endParaRPr lang="en-US" sz="3100" dirty="0" smtClean="0">
              <a:ea typeface="ＭＳ Ｐゴシック" pitchFamily="-60" charset="-128"/>
            </a:endParaRPr>
          </a:p>
          <a:p>
            <a:pPr eaLnBrk="1" hangingPunct="1"/>
            <a:r>
              <a:rPr lang="en-US" sz="3100" dirty="0" smtClean="0">
                <a:ea typeface="ＭＳ Ｐゴシック" pitchFamily="-60" charset="-128"/>
              </a:rPr>
              <a:t>The narrator, presumably Chaucer, meets the group at the Tabard Inn.</a:t>
            </a:r>
          </a:p>
          <a:p>
            <a:pPr eaLnBrk="1" hangingPunct="1"/>
            <a:endParaRPr lang="en-US" sz="3100" dirty="0">
              <a:ea typeface="ＭＳ Ｐゴシック" pitchFamily="-60" charset="-128"/>
            </a:endParaRPr>
          </a:p>
          <a:p>
            <a:pPr eaLnBrk="1" hangingPunct="1"/>
            <a:r>
              <a:rPr lang="en-US" sz="3100" dirty="0" smtClean="0">
                <a:ea typeface="ＭＳ Ｐゴシック" pitchFamily="-60" charset="-128"/>
              </a:rPr>
              <a:t>Harry  Bailey, the host of the inn, sets down a challenge for the people going on the trip:</a:t>
            </a:r>
          </a:p>
          <a:p>
            <a:pPr eaLnBrk="1" hangingPunct="1">
              <a:buNone/>
            </a:pPr>
            <a:endParaRPr lang="en-US" sz="3100" dirty="0" smtClean="0">
              <a:ea typeface="ＭＳ Ｐゴシック" pitchFamily="-60" charset="-128"/>
            </a:endParaRPr>
          </a:p>
          <a:p>
            <a:pPr lvl="1"/>
            <a:r>
              <a:rPr lang="en-US" sz="3100" dirty="0" smtClean="0">
                <a:ea typeface="ＭＳ Ｐゴシック" pitchFamily="-60" charset="-128"/>
              </a:rPr>
              <a:t>Each pilgrim will tell two  stories on the way to Canterbury and each will tell two stories on the way back.  It is a contest, and the winner will be rewarded with a feast.</a:t>
            </a:r>
            <a:endParaRPr lang="en-US" sz="3100" dirty="0">
              <a:ea typeface="ＭＳ Ｐゴシック" pitchFamily="-60" charset="-128"/>
            </a:endParaRPr>
          </a:p>
          <a:p>
            <a:pPr eaLnBrk="1" hangingPunct="1"/>
            <a:endParaRPr lang="en-US" dirty="0" smtClean="0">
              <a:ea typeface="ＭＳ Ｐゴシック" pitchFamily="-60" charset="-128"/>
            </a:endParaRPr>
          </a:p>
          <a:p>
            <a:pPr eaLnBrk="1" hangingPunct="1"/>
            <a:endParaRPr lang="en-US" dirty="0" smtClean="0">
              <a:ea typeface="ＭＳ Ｐゴシック" pitchFamily="-60" charset="-128"/>
            </a:endParaRPr>
          </a:p>
          <a:p>
            <a:pPr lvl="1" eaLnBrk="1" hangingPunct="1"/>
            <a:endParaRPr lang="en-US" dirty="0" smtClean="0">
              <a:ea typeface="ＭＳ Ｐゴシック" pitchFamily="-60"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944562"/>
          </a:xfrm>
        </p:spPr>
        <p:txBody>
          <a:bodyPr/>
          <a:lstStyle/>
          <a:p>
            <a:r>
              <a:rPr lang="en-US"/>
              <a:t>Why Canterbury?</a:t>
            </a:r>
          </a:p>
        </p:txBody>
      </p:sp>
      <p:sp>
        <p:nvSpPr>
          <p:cNvPr id="15363" name="Rectangle 3"/>
          <p:cNvSpPr>
            <a:spLocks noGrp="1" noChangeArrowheads="1"/>
          </p:cNvSpPr>
          <p:nvPr>
            <p:ph type="body" sz="half" idx="1"/>
          </p:nvPr>
        </p:nvSpPr>
        <p:spPr>
          <a:xfrm>
            <a:off x="457200" y="1371600"/>
            <a:ext cx="4038600" cy="4983163"/>
          </a:xfrm>
        </p:spPr>
        <p:txBody>
          <a:bodyPr>
            <a:normAutofit fontScale="92500" lnSpcReduction="10000"/>
          </a:bodyPr>
          <a:lstStyle/>
          <a:p>
            <a:pPr>
              <a:lnSpc>
                <a:spcPct val="90000"/>
              </a:lnSpc>
            </a:pPr>
            <a:r>
              <a:rPr lang="en-US" sz="2800" dirty="0"/>
              <a:t>Canterbury Cathedral was the site of a shrine to St. Thomas a </a:t>
            </a:r>
            <a:r>
              <a:rPr lang="en-US" sz="2800" dirty="0" smtClean="0"/>
              <a:t>Becket</a:t>
            </a:r>
          </a:p>
          <a:p>
            <a:pPr>
              <a:lnSpc>
                <a:spcPct val="90000"/>
              </a:lnSpc>
            </a:pPr>
            <a:endParaRPr lang="en-US" sz="2800" dirty="0"/>
          </a:p>
          <a:p>
            <a:pPr>
              <a:lnSpc>
                <a:spcPct val="90000"/>
              </a:lnSpc>
            </a:pPr>
            <a:r>
              <a:rPr lang="en-US" sz="2800" dirty="0"/>
              <a:t>Pilgrims believed relics of Becket’s shrine could heal </a:t>
            </a:r>
            <a:r>
              <a:rPr lang="en-US" sz="2800" dirty="0" smtClean="0"/>
              <a:t>sickness</a:t>
            </a:r>
          </a:p>
          <a:p>
            <a:pPr>
              <a:lnSpc>
                <a:spcPct val="90000"/>
              </a:lnSpc>
            </a:pPr>
            <a:endParaRPr lang="en-US" sz="2800" dirty="0"/>
          </a:p>
          <a:p>
            <a:pPr>
              <a:lnSpc>
                <a:spcPct val="90000"/>
              </a:lnSpc>
            </a:pPr>
            <a:r>
              <a:rPr lang="en-US" sz="2800" dirty="0"/>
              <a:t>Other reasons</a:t>
            </a:r>
          </a:p>
          <a:p>
            <a:pPr lvl="1">
              <a:lnSpc>
                <a:spcPct val="90000"/>
              </a:lnSpc>
            </a:pPr>
            <a:r>
              <a:rPr lang="en-US" sz="2400" dirty="0"/>
              <a:t>Giving thanks (Knight)</a:t>
            </a:r>
          </a:p>
          <a:p>
            <a:pPr lvl="1">
              <a:lnSpc>
                <a:spcPct val="90000"/>
              </a:lnSpc>
            </a:pPr>
            <a:r>
              <a:rPr lang="en-US" sz="2400" dirty="0"/>
              <a:t>Improving chances of salvation</a:t>
            </a:r>
          </a:p>
          <a:p>
            <a:pPr lvl="1">
              <a:lnSpc>
                <a:spcPct val="90000"/>
              </a:lnSpc>
            </a:pPr>
            <a:r>
              <a:rPr lang="en-US" sz="2400" dirty="0"/>
              <a:t>Atonement for sins</a:t>
            </a:r>
          </a:p>
          <a:p>
            <a:pPr lvl="1">
              <a:lnSpc>
                <a:spcPct val="90000"/>
              </a:lnSpc>
            </a:pPr>
            <a:r>
              <a:rPr lang="en-US" sz="2400" dirty="0"/>
              <a:t>Simple escape of travel</a:t>
            </a:r>
          </a:p>
        </p:txBody>
      </p:sp>
      <p:pic>
        <p:nvPicPr>
          <p:cNvPr id="15365" name="Picture 5"/>
          <p:cNvPicPr>
            <a:picLocks noGrp="1" noChangeAspect="1" noChangeArrowheads="1"/>
          </p:cNvPicPr>
          <p:nvPr>
            <p:ph sz="half" idx="2"/>
          </p:nvPr>
        </p:nvPicPr>
        <p:blipFill>
          <a:blip r:embed="rId2" cstate="print"/>
          <a:srcRect/>
          <a:stretch>
            <a:fillRect/>
          </a:stretch>
        </p:blipFill>
        <p:spPr>
          <a:xfrm>
            <a:off x="4724400" y="1371600"/>
            <a:ext cx="3941763" cy="48768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457200" y="274638"/>
            <a:ext cx="8229600" cy="639762"/>
          </a:xfrm>
        </p:spPr>
        <p:txBody>
          <a:bodyPr>
            <a:normAutofit fontScale="90000"/>
          </a:bodyPr>
          <a:lstStyle/>
          <a:p>
            <a:r>
              <a:rPr lang="en-US" sz="4000"/>
              <a:t>St. Thomas a Becket</a:t>
            </a:r>
          </a:p>
        </p:txBody>
      </p:sp>
      <p:pic>
        <p:nvPicPr>
          <p:cNvPr id="18437" name="Picture 5"/>
          <p:cNvPicPr>
            <a:picLocks noGrp="1" noChangeAspect="1" noChangeArrowheads="1"/>
          </p:cNvPicPr>
          <p:nvPr>
            <p:ph sz="half" idx="1"/>
          </p:nvPr>
        </p:nvPicPr>
        <p:blipFill>
          <a:blip r:embed="rId2" cstate="print"/>
          <a:srcRect/>
          <a:stretch>
            <a:fillRect/>
          </a:stretch>
        </p:blipFill>
        <p:spPr>
          <a:xfrm>
            <a:off x="457200" y="1371600"/>
            <a:ext cx="3281363" cy="4648200"/>
          </a:xfrm>
        </p:spPr>
      </p:pic>
      <p:sp>
        <p:nvSpPr>
          <p:cNvPr id="18438" name="Rectangle 6"/>
          <p:cNvSpPr>
            <a:spLocks noGrp="1" noChangeArrowheads="1"/>
          </p:cNvSpPr>
          <p:nvPr>
            <p:ph type="body" sz="half" idx="2"/>
          </p:nvPr>
        </p:nvSpPr>
        <p:spPr>
          <a:xfrm>
            <a:off x="3962400" y="1219200"/>
            <a:ext cx="5029200" cy="5638800"/>
          </a:xfrm>
        </p:spPr>
        <p:txBody>
          <a:bodyPr>
            <a:normAutofit/>
          </a:bodyPr>
          <a:lstStyle/>
          <a:p>
            <a:pPr>
              <a:lnSpc>
                <a:spcPct val="90000"/>
              </a:lnSpc>
            </a:pPr>
            <a:r>
              <a:rPr lang="en-US" sz="2200" dirty="0"/>
              <a:t>Archbishop of </a:t>
            </a:r>
            <a:r>
              <a:rPr lang="en-US" sz="2200" dirty="0" smtClean="0"/>
              <a:t>Canterbury</a:t>
            </a:r>
          </a:p>
          <a:p>
            <a:pPr>
              <a:lnSpc>
                <a:spcPct val="90000"/>
              </a:lnSpc>
            </a:pPr>
            <a:endParaRPr lang="en-US" sz="2200" dirty="0" smtClean="0"/>
          </a:p>
          <a:p>
            <a:pPr>
              <a:lnSpc>
                <a:spcPct val="90000"/>
              </a:lnSpc>
            </a:pPr>
            <a:r>
              <a:rPr lang="en-US" sz="2200" dirty="0" smtClean="0"/>
              <a:t>Excommunicated </a:t>
            </a:r>
            <a:r>
              <a:rPr lang="en-US" sz="2200" dirty="0"/>
              <a:t>bishops who supported King Henry II’s idea that the State could try clergy for </a:t>
            </a:r>
            <a:r>
              <a:rPr lang="en-US" sz="2200" dirty="0" smtClean="0"/>
              <a:t>crimes</a:t>
            </a:r>
          </a:p>
          <a:p>
            <a:pPr>
              <a:lnSpc>
                <a:spcPct val="90000"/>
              </a:lnSpc>
            </a:pPr>
            <a:endParaRPr lang="en-US" sz="2200" dirty="0"/>
          </a:p>
          <a:p>
            <a:pPr>
              <a:lnSpc>
                <a:spcPct val="90000"/>
              </a:lnSpc>
            </a:pPr>
            <a:r>
              <a:rPr lang="en-US" sz="2200" dirty="0"/>
              <a:t>Henry cries, “Will no one rid me of this meddlesome priest</a:t>
            </a:r>
            <a:r>
              <a:rPr lang="en-US" sz="2200" dirty="0" smtClean="0"/>
              <a:t>?”</a:t>
            </a:r>
          </a:p>
          <a:p>
            <a:pPr>
              <a:lnSpc>
                <a:spcPct val="90000"/>
              </a:lnSpc>
            </a:pPr>
            <a:endParaRPr lang="en-US" sz="2200" dirty="0"/>
          </a:p>
          <a:p>
            <a:pPr>
              <a:lnSpc>
                <a:spcPct val="90000"/>
              </a:lnSpc>
            </a:pPr>
            <a:r>
              <a:rPr lang="en-US" sz="2200" dirty="0"/>
              <a:t>4 of his knights race to Canterbury and murder Becket at the altar of the church December 29, 1170</a:t>
            </a:r>
            <a:r>
              <a:rPr lang="en-US" sz="2200" dirty="0" smtClean="0"/>
              <a:t>.</a:t>
            </a:r>
          </a:p>
          <a:p>
            <a:pPr>
              <a:lnSpc>
                <a:spcPct val="90000"/>
              </a:lnSpc>
            </a:pPr>
            <a:endParaRPr lang="en-US" sz="2200" dirty="0"/>
          </a:p>
          <a:p>
            <a:pPr>
              <a:lnSpc>
                <a:spcPct val="90000"/>
              </a:lnSpc>
            </a:pPr>
            <a:r>
              <a:rPr lang="en-US" sz="2200" dirty="0"/>
              <a:t>This battle between church and state for primacy would continue until Henry VIII broke with Rome.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81000"/>
            <a:ext cx="4419600" cy="731838"/>
          </a:xfrm>
        </p:spPr>
        <p:txBody>
          <a:bodyPr/>
          <a:lstStyle/>
          <a:p>
            <a:r>
              <a:rPr lang="en-US" sz="4000"/>
              <a:t>The Pilgrimage</a:t>
            </a:r>
          </a:p>
        </p:txBody>
      </p:sp>
      <p:sp>
        <p:nvSpPr>
          <p:cNvPr id="21507" name="Rectangle 3"/>
          <p:cNvSpPr>
            <a:spLocks noGrp="1" noChangeArrowheads="1"/>
          </p:cNvSpPr>
          <p:nvPr>
            <p:ph type="body" sz="half" idx="1"/>
          </p:nvPr>
        </p:nvSpPr>
        <p:spPr>
          <a:xfrm>
            <a:off x="533400" y="1295400"/>
            <a:ext cx="4038600" cy="5105400"/>
          </a:xfrm>
        </p:spPr>
        <p:txBody>
          <a:bodyPr/>
          <a:lstStyle/>
          <a:p>
            <a:r>
              <a:rPr lang="en-US" sz="2800"/>
              <a:t>Started at Southwark, London</a:t>
            </a:r>
          </a:p>
          <a:p>
            <a:pPr lvl="1"/>
            <a:r>
              <a:rPr lang="en-US" sz="2400"/>
              <a:t>Many different pilgrimage routes started here</a:t>
            </a:r>
          </a:p>
          <a:p>
            <a:r>
              <a:rPr lang="en-US" sz="2800"/>
              <a:t>55 miles of dangerous, muddy, rutted, rural Roman road</a:t>
            </a:r>
          </a:p>
          <a:p>
            <a:r>
              <a:rPr lang="en-US" sz="2800"/>
              <a:t>Pilgrimage season began in April with the return of spring</a:t>
            </a:r>
          </a:p>
          <a:p>
            <a:pPr>
              <a:buFontTx/>
              <a:buNone/>
            </a:pPr>
            <a:endParaRPr lang="en-US" sz="2800"/>
          </a:p>
        </p:txBody>
      </p:sp>
      <p:pic>
        <p:nvPicPr>
          <p:cNvPr id="21508" name="Picture 4"/>
          <p:cNvPicPr>
            <a:picLocks noGrp="1" noChangeAspect="1" noChangeArrowheads="1"/>
          </p:cNvPicPr>
          <p:nvPr>
            <p:ph sz="half" idx="2"/>
          </p:nvPr>
        </p:nvPicPr>
        <p:blipFill>
          <a:blip r:embed="rId2" cstate="print"/>
          <a:srcRect/>
          <a:stretch>
            <a:fillRect/>
          </a:stretch>
        </p:blipFill>
        <p:spPr>
          <a:xfrm>
            <a:off x="4724400" y="838200"/>
            <a:ext cx="4121150" cy="5334000"/>
          </a:xfrm>
          <a:noFill/>
          <a:ln>
            <a:solidFill>
              <a:schemeClr val="bg1"/>
            </a:solidFill>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algn="ctr" eaLnBrk="1" hangingPunct="1"/>
            <a:r>
              <a:rPr lang="en-US" b="1" dirty="0" smtClean="0"/>
              <a:t>Characters and Places in Society</a:t>
            </a:r>
            <a:endParaRPr lang="en-US" dirty="0" smtClean="0"/>
          </a:p>
        </p:txBody>
      </p:sp>
      <p:sp>
        <p:nvSpPr>
          <p:cNvPr id="25602" name="Rectangle 3"/>
          <p:cNvSpPr>
            <a:spLocks noGrp="1" noChangeArrowheads="1"/>
          </p:cNvSpPr>
          <p:nvPr>
            <p:ph type="body" idx="1"/>
          </p:nvPr>
        </p:nvSpPr>
        <p:spPr>
          <a:xfrm>
            <a:off x="3886200" y="1371600"/>
            <a:ext cx="4876800" cy="5257800"/>
          </a:xfrm>
        </p:spPr>
        <p:txBody>
          <a:bodyPr>
            <a:normAutofit lnSpcReduction="10000"/>
          </a:bodyPr>
          <a:lstStyle/>
          <a:p>
            <a:pPr eaLnBrk="1" hangingPunct="1"/>
            <a:r>
              <a:rPr lang="en-US" sz="2400" dirty="0" smtClean="0"/>
              <a:t>In the Prologue, Chaucer examines three segments of Medieval England:</a:t>
            </a:r>
          </a:p>
          <a:p>
            <a:pPr eaLnBrk="1" hangingPunct="1"/>
            <a:endParaRPr lang="en-US" sz="2400" dirty="0" smtClean="0"/>
          </a:p>
          <a:p>
            <a:pPr lvl="1" eaLnBrk="1" hangingPunct="1"/>
            <a:r>
              <a:rPr lang="en-US" sz="1800" dirty="0" smtClean="0"/>
              <a:t>1.  The Old Feudal order – these are all of the pilgrims associated with the feudal class system.</a:t>
            </a:r>
          </a:p>
          <a:p>
            <a:pPr lvl="2" eaLnBrk="1" hangingPunct="1"/>
            <a:r>
              <a:rPr lang="en-US" sz="1400" dirty="0" smtClean="0"/>
              <a:t>Knight, Squire, Yeoman, Plowman . . . </a:t>
            </a:r>
          </a:p>
          <a:p>
            <a:pPr lvl="1" eaLnBrk="1" hangingPunct="1"/>
            <a:r>
              <a:rPr lang="en-US" sz="1800" dirty="0" smtClean="0"/>
              <a:t>2.  The Merchant Class – this was the rising middle class of the time; towns and cities were emerging and therefore necessitated the need for skilled services:</a:t>
            </a:r>
          </a:p>
          <a:p>
            <a:pPr lvl="2" eaLnBrk="1" hangingPunct="1"/>
            <a:r>
              <a:rPr lang="en-US" sz="1400" dirty="0" smtClean="0"/>
              <a:t>Merchant, Man of Law, Guildsmen, Cook . . . </a:t>
            </a:r>
          </a:p>
          <a:p>
            <a:pPr lvl="1" eaLnBrk="1" hangingPunct="1"/>
            <a:r>
              <a:rPr lang="en-US" sz="1800" dirty="0" smtClean="0"/>
              <a:t>3.  The Ecclesiastical (Church) Class – these were all of the members of the church.  Chaucer is most critical of this segment of his society.</a:t>
            </a:r>
          </a:p>
          <a:p>
            <a:pPr lvl="2" eaLnBrk="1" hangingPunct="1"/>
            <a:r>
              <a:rPr lang="en-US" sz="1400" dirty="0" smtClean="0"/>
              <a:t>Prioress, Monk, Friar, Pardoner . . . </a:t>
            </a:r>
          </a:p>
        </p:txBody>
      </p:sp>
      <p:pic>
        <p:nvPicPr>
          <p:cNvPr id="25603" name="Picture 2"/>
          <p:cNvPicPr>
            <a:picLocks noChangeAspect="1" noChangeArrowheads="1"/>
          </p:cNvPicPr>
          <p:nvPr/>
        </p:nvPicPr>
        <p:blipFill>
          <a:blip r:embed="rId3" cstate="print"/>
          <a:srcRect/>
          <a:stretch>
            <a:fillRect/>
          </a:stretch>
        </p:blipFill>
        <p:spPr bwMode="auto">
          <a:xfrm>
            <a:off x="762000" y="1600200"/>
            <a:ext cx="2667000" cy="4841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2">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2">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639762"/>
          </a:xfrm>
        </p:spPr>
        <p:txBody>
          <a:bodyPr>
            <a:normAutofit fontScale="90000"/>
          </a:bodyPr>
          <a:lstStyle/>
          <a:p>
            <a:r>
              <a:rPr lang="en-US" sz="4000"/>
              <a:t>Look out for....</a:t>
            </a:r>
          </a:p>
        </p:txBody>
      </p:sp>
      <p:sp>
        <p:nvSpPr>
          <p:cNvPr id="27651" name="Rectangle 3"/>
          <p:cNvSpPr>
            <a:spLocks noGrp="1" noChangeArrowheads="1"/>
          </p:cNvSpPr>
          <p:nvPr>
            <p:ph type="body" idx="1"/>
          </p:nvPr>
        </p:nvSpPr>
        <p:spPr>
          <a:xfrm>
            <a:off x="457200" y="1219200"/>
            <a:ext cx="8229600" cy="5135563"/>
          </a:xfrm>
        </p:spPr>
        <p:txBody>
          <a:bodyPr/>
          <a:lstStyle/>
          <a:p>
            <a:r>
              <a:rPr lang="en-US" sz="2800" dirty="0"/>
              <a:t>Physical characteristics</a:t>
            </a:r>
          </a:p>
          <a:p>
            <a:pPr lvl="1"/>
            <a:r>
              <a:rPr lang="en-US" sz="2400" dirty="0"/>
              <a:t>Medieval ideology stated that a person’s physical appearance revealed their inner character</a:t>
            </a:r>
          </a:p>
          <a:p>
            <a:pPr lvl="2"/>
            <a:r>
              <a:rPr lang="en-US" sz="2000" dirty="0"/>
              <a:t>Wife of Bath’s gap teeth, Prioress’ wide forehead</a:t>
            </a:r>
          </a:p>
          <a:p>
            <a:pPr lvl="1"/>
            <a:r>
              <a:rPr lang="en-US" sz="2400" dirty="0"/>
              <a:t>Chaucer also includes these bits to let you know that many characters aren’t doing what they should</a:t>
            </a:r>
          </a:p>
          <a:p>
            <a:pPr lvl="2"/>
            <a:r>
              <a:rPr lang="en-US" sz="2000" dirty="0"/>
              <a:t>Prioress’s pets and jewelry, Friar’s obesity, Pardoner’s long hair</a:t>
            </a:r>
          </a:p>
          <a:p>
            <a:r>
              <a:rPr lang="en-US" sz="2800" dirty="0"/>
              <a:t>Irony and Humor</a:t>
            </a:r>
          </a:p>
          <a:p>
            <a:pPr lvl="1"/>
            <a:r>
              <a:rPr lang="en-US" sz="2400" dirty="0"/>
              <a:t>Chaucer uses puns and understatement to poke fun at his Pilgrims</a:t>
            </a:r>
          </a:p>
          <a:p>
            <a:pPr lvl="1"/>
            <a:r>
              <a:rPr lang="en-US" sz="2400" dirty="0"/>
              <a:t>His humor is never cruel.  He seems to recognize that all mankind has a bit of the ridiculous within.</a:t>
            </a:r>
          </a:p>
          <a:p>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The Prologue: Characters</a:t>
            </a:r>
          </a:p>
        </p:txBody>
      </p:sp>
      <p:sp>
        <p:nvSpPr>
          <p:cNvPr id="10243" name="Rectangle 3"/>
          <p:cNvSpPr>
            <a:spLocks noGrp="1" noChangeArrowheads="1"/>
          </p:cNvSpPr>
          <p:nvPr>
            <p:ph type="body" idx="1"/>
          </p:nvPr>
        </p:nvSpPr>
        <p:spPr/>
        <p:txBody>
          <a:bodyPr>
            <a:normAutofit lnSpcReduction="10000"/>
          </a:bodyPr>
          <a:lstStyle/>
          <a:p>
            <a:pPr algn="ctr">
              <a:lnSpc>
                <a:spcPct val="90000"/>
              </a:lnSpc>
              <a:buFontTx/>
              <a:buNone/>
            </a:pPr>
            <a:r>
              <a:rPr lang="en-US" sz="2800" b="1" u="sng" dirty="0" smtClean="0">
                <a:latin typeface="Times New Roman" pitchFamily="-60" charset="0"/>
              </a:rPr>
              <a:t>Highest </a:t>
            </a:r>
            <a:r>
              <a:rPr lang="en-US" sz="2800" b="1" u="sng" dirty="0">
                <a:latin typeface="Times New Roman" pitchFamily="-60" charset="0"/>
              </a:rPr>
              <a:t>rank is aristocracy or nobility </a:t>
            </a:r>
            <a:endParaRPr lang="en-US" sz="2800" b="1" u="sng" dirty="0" smtClean="0">
              <a:latin typeface="Times New Roman" pitchFamily="-60" charset="0"/>
            </a:endParaRPr>
          </a:p>
          <a:p>
            <a:pPr algn="ctr">
              <a:lnSpc>
                <a:spcPct val="90000"/>
              </a:lnSpc>
              <a:buFontTx/>
              <a:buNone/>
            </a:pPr>
            <a:endParaRPr lang="en-US" sz="2800" dirty="0">
              <a:latin typeface="Times New Roman" pitchFamily="-60" charset="0"/>
            </a:endParaRPr>
          </a:p>
          <a:p>
            <a:pPr>
              <a:lnSpc>
                <a:spcPct val="90000"/>
              </a:lnSpc>
            </a:pPr>
            <a:r>
              <a:rPr lang="en-US" sz="2800" dirty="0">
                <a:latin typeface="Times New Roman" pitchFamily="-60" charset="0"/>
              </a:rPr>
              <a:t>Knight and his household, including Squire (his son</a:t>
            </a:r>
            <a:r>
              <a:rPr lang="en-US" sz="2800" dirty="0" smtClean="0">
                <a:latin typeface="Times New Roman" pitchFamily="-60" charset="0"/>
              </a:rPr>
              <a:t>)</a:t>
            </a:r>
          </a:p>
          <a:p>
            <a:pPr>
              <a:lnSpc>
                <a:spcPct val="90000"/>
              </a:lnSpc>
              <a:buNone/>
            </a:pPr>
            <a:endParaRPr lang="en-US" sz="2800" dirty="0">
              <a:latin typeface="Times New Roman" pitchFamily="-60" charset="0"/>
            </a:endParaRPr>
          </a:p>
          <a:p>
            <a:pPr>
              <a:lnSpc>
                <a:spcPct val="90000"/>
              </a:lnSpc>
            </a:pPr>
            <a:r>
              <a:rPr lang="en-US" sz="2800" dirty="0" smtClean="0">
                <a:latin typeface="Times New Roman" pitchFamily="-60" charset="0"/>
              </a:rPr>
              <a:t>Prioress/Nun</a:t>
            </a:r>
          </a:p>
          <a:p>
            <a:pPr>
              <a:lnSpc>
                <a:spcPct val="90000"/>
              </a:lnSpc>
            </a:pPr>
            <a:endParaRPr lang="en-US" sz="2800" dirty="0">
              <a:latin typeface="Times New Roman" pitchFamily="-60" charset="0"/>
            </a:endParaRPr>
          </a:p>
          <a:p>
            <a:pPr>
              <a:lnSpc>
                <a:spcPct val="90000"/>
              </a:lnSpc>
            </a:pPr>
            <a:r>
              <a:rPr lang="en-US" sz="2800" dirty="0" smtClean="0">
                <a:latin typeface="Times New Roman" pitchFamily="-60" charset="0"/>
              </a:rPr>
              <a:t>Monk</a:t>
            </a:r>
          </a:p>
          <a:p>
            <a:pPr>
              <a:lnSpc>
                <a:spcPct val="90000"/>
              </a:lnSpc>
            </a:pPr>
            <a:endParaRPr lang="en-US" sz="2800" dirty="0">
              <a:latin typeface="Times New Roman" pitchFamily="-60" charset="0"/>
            </a:endParaRPr>
          </a:p>
          <a:p>
            <a:pPr>
              <a:lnSpc>
                <a:spcPct val="90000"/>
              </a:lnSpc>
            </a:pPr>
            <a:r>
              <a:rPr lang="en-US" sz="2800" dirty="0">
                <a:latin typeface="Times New Roman" pitchFamily="-60" charset="0"/>
              </a:rPr>
              <a:t>Friar (should be in lower class but begged so well he is now in the company of nobles)</a:t>
            </a:r>
          </a:p>
          <a:p>
            <a:pPr>
              <a:lnSpc>
                <a:spcPct val="90000"/>
              </a:lnSpc>
            </a:pPr>
            <a:endParaRPr lang="en-US" sz="2800" dirty="0">
              <a:latin typeface="Times New Roman" pitchFamily="-60" charset="0"/>
            </a:endParaRPr>
          </a:p>
          <a:p>
            <a:pPr>
              <a:lnSpc>
                <a:spcPct val="90000"/>
              </a:lnSpc>
            </a:pP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sz="3600" dirty="0"/>
              <a:t>The Norman Invasion and the English Language</a:t>
            </a:r>
          </a:p>
        </p:txBody>
      </p:sp>
      <p:sp>
        <p:nvSpPr>
          <p:cNvPr id="10243" name="Rectangle 3"/>
          <p:cNvSpPr>
            <a:spLocks noGrp="1" noChangeArrowheads="1"/>
          </p:cNvSpPr>
          <p:nvPr>
            <p:ph type="body" idx="1"/>
          </p:nvPr>
        </p:nvSpPr>
        <p:spPr>
          <a:xfrm>
            <a:off x="3505200" y="1600200"/>
            <a:ext cx="5334000" cy="5029200"/>
          </a:xfrm>
        </p:spPr>
        <p:txBody>
          <a:bodyPr>
            <a:normAutofit lnSpcReduction="10000"/>
          </a:bodyPr>
          <a:lstStyle/>
          <a:p>
            <a:pPr>
              <a:lnSpc>
                <a:spcPct val="80000"/>
              </a:lnSpc>
            </a:pPr>
            <a:r>
              <a:rPr lang="en-US" sz="2000" dirty="0">
                <a:solidFill>
                  <a:srgbClr val="000090"/>
                </a:solidFill>
              </a:rPr>
              <a:t>In 1066 the Normans </a:t>
            </a:r>
            <a:r>
              <a:rPr lang="en-US" sz="2000" dirty="0" smtClean="0">
                <a:solidFill>
                  <a:srgbClr val="000090"/>
                </a:solidFill>
              </a:rPr>
              <a:t>conquer England</a:t>
            </a:r>
            <a:r>
              <a:rPr lang="en-US" sz="2000" dirty="0">
                <a:solidFill>
                  <a:srgbClr val="000090"/>
                </a:solidFill>
              </a:rPr>
              <a:t>.</a:t>
            </a:r>
            <a:r>
              <a:rPr lang="en-US" sz="2000" dirty="0" smtClean="0">
                <a:solidFill>
                  <a:srgbClr val="000090"/>
                </a:solidFill>
              </a:rPr>
              <a:t> </a:t>
            </a:r>
          </a:p>
          <a:p>
            <a:pPr>
              <a:lnSpc>
                <a:spcPct val="80000"/>
              </a:lnSpc>
              <a:buNone/>
            </a:pPr>
            <a:endParaRPr lang="en-US" sz="2000" dirty="0" smtClean="0"/>
          </a:p>
          <a:p>
            <a:pPr>
              <a:lnSpc>
                <a:spcPct val="80000"/>
              </a:lnSpc>
            </a:pPr>
            <a:r>
              <a:rPr lang="en-US" sz="2000" dirty="0" smtClean="0"/>
              <a:t>The Normans spoke French.  For many years, </a:t>
            </a:r>
            <a:r>
              <a:rPr lang="en-US" sz="2000" dirty="0" smtClean="0">
                <a:solidFill>
                  <a:srgbClr val="000090"/>
                </a:solidFill>
              </a:rPr>
              <a:t>French/Latin = languages </a:t>
            </a:r>
            <a:r>
              <a:rPr lang="en-US" sz="2000" dirty="0">
                <a:solidFill>
                  <a:srgbClr val="000090"/>
                </a:solidFill>
              </a:rPr>
              <a:t>of court, religion and </a:t>
            </a:r>
            <a:r>
              <a:rPr lang="en-US" sz="2000" dirty="0" smtClean="0">
                <a:solidFill>
                  <a:srgbClr val="000090"/>
                </a:solidFill>
              </a:rPr>
              <a:t>science</a:t>
            </a:r>
          </a:p>
          <a:p>
            <a:pPr>
              <a:lnSpc>
                <a:spcPct val="80000"/>
              </a:lnSpc>
            </a:pPr>
            <a:endParaRPr lang="en-US" sz="2000" dirty="0" smtClean="0">
              <a:solidFill>
                <a:srgbClr val="00B0F0"/>
              </a:solidFill>
            </a:endParaRPr>
          </a:p>
          <a:p>
            <a:pPr>
              <a:lnSpc>
                <a:spcPct val="80000"/>
              </a:lnSpc>
            </a:pPr>
            <a:r>
              <a:rPr lang="en-US" sz="2000" dirty="0" smtClean="0"/>
              <a:t>Old English is pushed to the backburner.</a:t>
            </a:r>
          </a:p>
          <a:p>
            <a:pPr>
              <a:lnSpc>
                <a:spcPct val="80000"/>
              </a:lnSpc>
            </a:pPr>
            <a:endParaRPr lang="en-US" sz="2000" dirty="0"/>
          </a:p>
          <a:p>
            <a:pPr>
              <a:lnSpc>
                <a:spcPct val="80000"/>
              </a:lnSpc>
            </a:pPr>
            <a:r>
              <a:rPr lang="en-US" sz="2000" dirty="0" smtClean="0">
                <a:solidFill>
                  <a:srgbClr val="000090"/>
                </a:solidFill>
              </a:rPr>
              <a:t>Soon English is only used </a:t>
            </a:r>
            <a:r>
              <a:rPr lang="en-US" sz="2000" dirty="0">
                <a:solidFill>
                  <a:srgbClr val="000090"/>
                </a:solidFill>
              </a:rPr>
              <a:t>by the common </a:t>
            </a:r>
            <a:r>
              <a:rPr lang="en-US" sz="2000" dirty="0" smtClean="0">
                <a:solidFill>
                  <a:srgbClr val="000090"/>
                </a:solidFill>
              </a:rPr>
              <a:t>people.</a:t>
            </a:r>
          </a:p>
          <a:p>
            <a:pPr>
              <a:lnSpc>
                <a:spcPct val="80000"/>
              </a:lnSpc>
            </a:pPr>
            <a:endParaRPr lang="en-US" sz="2000" dirty="0"/>
          </a:p>
          <a:p>
            <a:pPr>
              <a:lnSpc>
                <a:spcPct val="80000"/>
              </a:lnSpc>
            </a:pPr>
            <a:r>
              <a:rPr lang="en-US" sz="2000" dirty="0" smtClean="0"/>
              <a:t>Ruling class and lower class speaking different language could not last.  The </a:t>
            </a:r>
            <a:r>
              <a:rPr lang="en-US" sz="2000" dirty="0"/>
              <a:t>Normans had to learn some English </a:t>
            </a:r>
            <a:r>
              <a:rPr lang="en-US" sz="2000" dirty="0" smtClean="0"/>
              <a:t>to </a:t>
            </a:r>
            <a:r>
              <a:rPr lang="en-US" sz="2000" dirty="0"/>
              <a:t>communicate. </a:t>
            </a:r>
            <a:endParaRPr lang="en-US" sz="2000" dirty="0" smtClean="0"/>
          </a:p>
          <a:p>
            <a:pPr>
              <a:lnSpc>
                <a:spcPct val="80000"/>
              </a:lnSpc>
              <a:buNone/>
            </a:pPr>
            <a:endParaRPr lang="en-US" sz="2000" dirty="0"/>
          </a:p>
          <a:p>
            <a:pPr>
              <a:lnSpc>
                <a:spcPct val="80000"/>
              </a:lnSpc>
            </a:pPr>
            <a:r>
              <a:rPr lang="en-US" sz="2000" dirty="0"/>
              <a:t>In 13</a:t>
            </a:r>
            <a:r>
              <a:rPr lang="en-US" sz="2000" baseline="30000" dirty="0"/>
              <a:t>th</a:t>
            </a:r>
            <a:r>
              <a:rPr lang="en-US" sz="2000" dirty="0"/>
              <a:t> century, England lost control of its French territory, and the Norman nobility had to declare allegiance either to France or to England. Many of them chose England, because they were born there.</a:t>
            </a:r>
          </a:p>
        </p:txBody>
      </p:sp>
      <p:pic>
        <p:nvPicPr>
          <p:cNvPr id="29698" name="Picture 2" descr="http://upload.wikimedia.org/wikipedia/commons/3/3c/England_1066.png"/>
          <p:cNvPicPr>
            <a:picLocks noChangeAspect="1" noChangeArrowheads="1"/>
          </p:cNvPicPr>
          <p:nvPr/>
        </p:nvPicPr>
        <p:blipFill>
          <a:blip r:embed="rId2" cstate="print"/>
          <a:srcRect/>
          <a:stretch>
            <a:fillRect/>
          </a:stretch>
        </p:blipFill>
        <p:spPr bwMode="auto">
          <a:xfrm>
            <a:off x="304800" y="1752600"/>
            <a:ext cx="3231178" cy="3886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Prologue: Characters</a:t>
            </a:r>
          </a:p>
        </p:txBody>
      </p:sp>
      <p:sp>
        <p:nvSpPr>
          <p:cNvPr id="11267" name="Rectangle 3"/>
          <p:cNvSpPr>
            <a:spLocks noGrp="1" noChangeArrowheads="1"/>
          </p:cNvSpPr>
          <p:nvPr>
            <p:ph type="body" idx="1"/>
          </p:nvPr>
        </p:nvSpPr>
        <p:spPr/>
        <p:txBody>
          <a:bodyPr>
            <a:normAutofit fontScale="92500" lnSpcReduction="20000"/>
          </a:bodyPr>
          <a:lstStyle/>
          <a:p>
            <a:pPr algn="ctr">
              <a:lnSpc>
                <a:spcPct val="90000"/>
              </a:lnSpc>
              <a:buFontTx/>
              <a:buNone/>
            </a:pPr>
            <a:r>
              <a:rPr lang="en-US" sz="2800" b="1" u="sng" dirty="0">
                <a:latin typeface="Times New Roman" pitchFamily="-60" charset="0"/>
              </a:rPr>
              <a:t>Commercial Wealthy </a:t>
            </a:r>
            <a:r>
              <a:rPr lang="en-US" sz="2800" b="1" u="sng" dirty="0" smtClean="0">
                <a:latin typeface="Times New Roman" pitchFamily="-60" charset="0"/>
              </a:rPr>
              <a:t>class</a:t>
            </a:r>
          </a:p>
          <a:p>
            <a:pPr algn="ctr">
              <a:lnSpc>
                <a:spcPct val="90000"/>
              </a:lnSpc>
              <a:buFontTx/>
              <a:buNone/>
            </a:pPr>
            <a:endParaRPr lang="en-US" sz="2800" dirty="0">
              <a:latin typeface="Times New Roman" pitchFamily="-60" charset="0"/>
            </a:endParaRPr>
          </a:p>
          <a:p>
            <a:pPr>
              <a:lnSpc>
                <a:spcPct val="90000"/>
              </a:lnSpc>
            </a:pPr>
            <a:r>
              <a:rPr lang="en-US" sz="2800" dirty="0">
                <a:latin typeface="Times New Roman" pitchFamily="-60" charset="0"/>
              </a:rPr>
              <a:t>Merchant (illegally makes his money from selling French coins</a:t>
            </a:r>
            <a:r>
              <a:rPr lang="en-US" sz="2800" dirty="0" smtClean="0">
                <a:latin typeface="Times New Roman" pitchFamily="-60" charset="0"/>
              </a:rPr>
              <a:t>)</a:t>
            </a:r>
          </a:p>
          <a:p>
            <a:pPr>
              <a:lnSpc>
                <a:spcPct val="90000"/>
              </a:lnSpc>
            </a:pPr>
            <a:endParaRPr lang="en-US" sz="2800" dirty="0">
              <a:latin typeface="Times New Roman" pitchFamily="-60" charset="0"/>
            </a:endParaRPr>
          </a:p>
          <a:p>
            <a:pPr>
              <a:lnSpc>
                <a:spcPct val="90000"/>
              </a:lnSpc>
              <a:buFont typeface="Times" pitchFamily="-60" charset="0"/>
              <a:buChar char="•"/>
            </a:pPr>
            <a:r>
              <a:rPr lang="en-US" sz="2800" dirty="0">
                <a:latin typeface="Times New Roman" pitchFamily="-60" charset="0"/>
              </a:rPr>
              <a:t>Sergeant of Law (used knowledge of law to buy up foreclosed property</a:t>
            </a:r>
            <a:r>
              <a:rPr lang="en-US" sz="2800" dirty="0" smtClean="0">
                <a:latin typeface="Times New Roman" pitchFamily="-60" charset="0"/>
              </a:rPr>
              <a:t>)</a:t>
            </a:r>
          </a:p>
          <a:p>
            <a:pPr>
              <a:lnSpc>
                <a:spcPct val="90000"/>
              </a:lnSpc>
              <a:buFont typeface="Times" pitchFamily="-60" charset="0"/>
              <a:buChar char="•"/>
            </a:pPr>
            <a:endParaRPr lang="en-US" sz="2800" dirty="0">
              <a:latin typeface="Times New Roman" pitchFamily="-60" charset="0"/>
            </a:endParaRPr>
          </a:p>
          <a:p>
            <a:pPr>
              <a:lnSpc>
                <a:spcPct val="90000"/>
              </a:lnSpc>
              <a:buFont typeface="Times" pitchFamily="-60" charset="0"/>
              <a:buChar char="•"/>
            </a:pPr>
            <a:r>
              <a:rPr lang="en-US" sz="2800" dirty="0">
                <a:latin typeface="Times New Roman" pitchFamily="-60" charset="0"/>
              </a:rPr>
              <a:t>Clerk (good manners, knowledge of books</a:t>
            </a:r>
            <a:r>
              <a:rPr lang="en-US" sz="2800" dirty="0" smtClean="0">
                <a:latin typeface="Times New Roman" pitchFamily="-60" charset="0"/>
              </a:rPr>
              <a:t>)</a:t>
            </a:r>
          </a:p>
          <a:p>
            <a:pPr>
              <a:lnSpc>
                <a:spcPct val="90000"/>
              </a:lnSpc>
              <a:buFont typeface="Times" pitchFamily="-60" charset="0"/>
              <a:buChar char="•"/>
            </a:pPr>
            <a:endParaRPr lang="en-US" sz="2800" dirty="0">
              <a:latin typeface="Times New Roman" pitchFamily="-60" charset="0"/>
            </a:endParaRPr>
          </a:p>
          <a:p>
            <a:pPr>
              <a:lnSpc>
                <a:spcPct val="90000"/>
              </a:lnSpc>
              <a:buFont typeface="Times" pitchFamily="-60" charset="0"/>
              <a:buChar char="•"/>
            </a:pPr>
            <a:r>
              <a:rPr lang="en-US" sz="2800" dirty="0">
                <a:latin typeface="Times New Roman" pitchFamily="-60" charset="0"/>
              </a:rPr>
              <a:t>Franklin (made enough money to be a country gentleman and push for a place of nobility)</a:t>
            </a:r>
          </a:p>
          <a:p>
            <a:pPr>
              <a:lnSpc>
                <a:spcPct val="90000"/>
              </a:lnSpc>
            </a:pPr>
            <a:endParaRPr lang="en-US" sz="2800" dirty="0">
              <a:latin typeface="Times New Roman" pitchFamily="-60" charset="0"/>
            </a:endParaRPr>
          </a:p>
          <a:p>
            <a:pPr>
              <a:lnSpc>
                <a:spcPct val="90000"/>
              </a:lnSpc>
            </a:pP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The Prologue: Characters</a:t>
            </a:r>
          </a:p>
        </p:txBody>
      </p:sp>
      <p:sp>
        <p:nvSpPr>
          <p:cNvPr id="12291" name="Rectangle 3"/>
          <p:cNvSpPr>
            <a:spLocks noGrp="1" noChangeArrowheads="1"/>
          </p:cNvSpPr>
          <p:nvPr>
            <p:ph type="body" idx="1"/>
          </p:nvPr>
        </p:nvSpPr>
        <p:spPr/>
        <p:txBody>
          <a:bodyPr>
            <a:normAutofit fontScale="70000" lnSpcReduction="20000"/>
          </a:bodyPr>
          <a:lstStyle/>
          <a:p>
            <a:pPr algn="ctr">
              <a:lnSpc>
                <a:spcPct val="90000"/>
              </a:lnSpc>
              <a:buFontTx/>
              <a:buNone/>
            </a:pPr>
            <a:r>
              <a:rPr lang="en-US" sz="2800" b="1" u="sng" dirty="0">
                <a:latin typeface="Times New Roman" pitchFamily="-60" charset="0"/>
              </a:rPr>
              <a:t>Guildsmen </a:t>
            </a:r>
            <a:endParaRPr lang="en-US" sz="2800" b="1" u="sng" dirty="0" smtClean="0">
              <a:latin typeface="Times New Roman" pitchFamily="-60" charset="0"/>
            </a:endParaRPr>
          </a:p>
          <a:p>
            <a:pPr algn="ctr">
              <a:lnSpc>
                <a:spcPct val="90000"/>
              </a:lnSpc>
              <a:buFontTx/>
              <a:buNone/>
            </a:pPr>
            <a:endParaRPr lang="en-US" sz="2800" dirty="0">
              <a:latin typeface="Times New Roman" pitchFamily="-60" charset="0"/>
            </a:endParaRPr>
          </a:p>
          <a:p>
            <a:pPr>
              <a:lnSpc>
                <a:spcPct val="90000"/>
              </a:lnSpc>
              <a:buFontTx/>
              <a:buNone/>
            </a:pPr>
            <a:r>
              <a:rPr lang="en-US" sz="2800" dirty="0" smtClean="0">
                <a:latin typeface="Times New Roman" pitchFamily="-60" charset="0"/>
              </a:rPr>
              <a:t>Similar </a:t>
            </a:r>
            <a:r>
              <a:rPr lang="en-US" sz="2800" dirty="0">
                <a:latin typeface="Times New Roman" pitchFamily="-60" charset="0"/>
              </a:rPr>
              <a:t>to specialized unions of craftsmen or </a:t>
            </a:r>
            <a:r>
              <a:rPr lang="en-US" sz="2800" dirty="0" smtClean="0">
                <a:latin typeface="Times New Roman" pitchFamily="-60" charset="0"/>
              </a:rPr>
              <a:t>guilds:</a:t>
            </a:r>
          </a:p>
          <a:p>
            <a:pPr>
              <a:lnSpc>
                <a:spcPct val="90000"/>
              </a:lnSpc>
              <a:buFontTx/>
              <a:buNone/>
            </a:pPr>
            <a:endParaRPr lang="en-US" sz="2800" dirty="0">
              <a:latin typeface="Times New Roman" pitchFamily="-60" charset="0"/>
            </a:endParaRPr>
          </a:p>
          <a:p>
            <a:pPr>
              <a:lnSpc>
                <a:spcPct val="90000"/>
              </a:lnSpc>
              <a:buFontTx/>
              <a:buNone/>
            </a:pPr>
            <a:r>
              <a:rPr lang="en-US" sz="2800" dirty="0">
                <a:latin typeface="Times New Roman" pitchFamily="-60" charset="0"/>
              </a:rPr>
              <a:t>Haberdasher (makes men</a:t>
            </a:r>
            <a:r>
              <a:rPr lang="en-US" sz="2800" dirty="0">
                <a:latin typeface="Arial"/>
              </a:rPr>
              <a:t>’</a:t>
            </a:r>
            <a:r>
              <a:rPr lang="en-US" sz="2800" dirty="0">
                <a:latin typeface="Times New Roman" pitchFamily="-60" charset="0"/>
              </a:rPr>
              <a:t>s accessories</a:t>
            </a:r>
            <a:r>
              <a:rPr lang="en-US" sz="2800" dirty="0" smtClean="0">
                <a:latin typeface="Times New Roman" pitchFamily="-60" charset="0"/>
              </a:rPr>
              <a:t>)</a:t>
            </a:r>
          </a:p>
          <a:p>
            <a:pPr>
              <a:lnSpc>
                <a:spcPct val="90000"/>
              </a:lnSpc>
              <a:buFontTx/>
              <a:buNone/>
            </a:pPr>
            <a:endParaRPr lang="en-US" sz="2800" dirty="0">
              <a:latin typeface="Times New Roman" pitchFamily="-60" charset="0"/>
            </a:endParaRPr>
          </a:p>
          <a:p>
            <a:pPr>
              <a:lnSpc>
                <a:spcPct val="90000"/>
              </a:lnSpc>
              <a:buFontTx/>
              <a:buNone/>
            </a:pPr>
            <a:r>
              <a:rPr lang="en-US" sz="2800" dirty="0">
                <a:latin typeface="Times New Roman" pitchFamily="-60" charset="0"/>
              </a:rPr>
              <a:t>Dyer (dyes fabric</a:t>
            </a:r>
            <a:r>
              <a:rPr lang="en-US" sz="2800" dirty="0" smtClean="0">
                <a:latin typeface="Times New Roman" pitchFamily="-60" charset="0"/>
              </a:rPr>
              <a:t>)</a:t>
            </a:r>
          </a:p>
          <a:p>
            <a:pPr>
              <a:lnSpc>
                <a:spcPct val="90000"/>
              </a:lnSpc>
              <a:buFontTx/>
              <a:buNone/>
            </a:pPr>
            <a:endParaRPr lang="en-US" sz="2800" dirty="0">
              <a:latin typeface="Times New Roman" pitchFamily="-60" charset="0"/>
            </a:endParaRPr>
          </a:p>
          <a:p>
            <a:pPr>
              <a:lnSpc>
                <a:spcPct val="90000"/>
              </a:lnSpc>
              <a:buFontTx/>
              <a:buNone/>
            </a:pPr>
            <a:r>
              <a:rPr lang="en-US" sz="2800" dirty="0">
                <a:latin typeface="Times New Roman" pitchFamily="-60" charset="0"/>
              </a:rPr>
              <a:t>Carpenter (works with wood</a:t>
            </a:r>
            <a:r>
              <a:rPr lang="en-US" sz="2800" dirty="0" smtClean="0">
                <a:latin typeface="Times New Roman" pitchFamily="-60" charset="0"/>
              </a:rPr>
              <a:t>)</a:t>
            </a:r>
          </a:p>
          <a:p>
            <a:pPr>
              <a:lnSpc>
                <a:spcPct val="90000"/>
              </a:lnSpc>
              <a:buFontTx/>
              <a:buNone/>
            </a:pPr>
            <a:endParaRPr lang="en-US" sz="2800" dirty="0">
              <a:latin typeface="Times New Roman" pitchFamily="-60" charset="0"/>
            </a:endParaRPr>
          </a:p>
          <a:p>
            <a:pPr>
              <a:lnSpc>
                <a:spcPct val="90000"/>
              </a:lnSpc>
              <a:buFontTx/>
              <a:buNone/>
            </a:pPr>
            <a:r>
              <a:rPr lang="en-US" sz="2800" dirty="0">
                <a:latin typeface="Times New Roman" pitchFamily="-60" charset="0"/>
              </a:rPr>
              <a:t>Weaver (makes fabric</a:t>
            </a:r>
            <a:r>
              <a:rPr lang="en-US" sz="2800" dirty="0" smtClean="0">
                <a:latin typeface="Times New Roman" pitchFamily="-60" charset="0"/>
              </a:rPr>
              <a:t>)</a:t>
            </a:r>
          </a:p>
          <a:p>
            <a:pPr>
              <a:lnSpc>
                <a:spcPct val="90000"/>
              </a:lnSpc>
              <a:buFontTx/>
              <a:buNone/>
            </a:pPr>
            <a:endParaRPr lang="en-US" sz="2800" dirty="0">
              <a:latin typeface="Times New Roman" pitchFamily="-60" charset="0"/>
            </a:endParaRPr>
          </a:p>
          <a:p>
            <a:pPr>
              <a:lnSpc>
                <a:spcPct val="90000"/>
              </a:lnSpc>
              <a:buFontTx/>
              <a:buNone/>
            </a:pPr>
            <a:r>
              <a:rPr lang="en-US" sz="2800" dirty="0">
                <a:latin typeface="Times New Roman" pitchFamily="-60" charset="0"/>
              </a:rPr>
              <a:t>Tapestry-maker (makes rugs/carpets/wall hangings</a:t>
            </a:r>
          </a:p>
          <a:p>
            <a:pPr>
              <a:lnSpc>
                <a:spcPct val="90000"/>
              </a:lnSpc>
              <a:buFontTx/>
              <a:buNone/>
            </a:pPr>
            <a:r>
              <a:rPr lang="en-US" sz="2800" dirty="0">
                <a:latin typeface="Times New Roman" pitchFamily="-60" charset="0"/>
              </a:rPr>
              <a:t> </a:t>
            </a:r>
          </a:p>
          <a:p>
            <a:pPr>
              <a:lnSpc>
                <a:spcPct val="90000"/>
              </a:lnSpc>
              <a:buFontTx/>
              <a:buNone/>
            </a:pPr>
            <a:r>
              <a:rPr lang="en-US" sz="2800" dirty="0">
                <a:latin typeface="Times New Roman" pitchFamily="-60" charset="0"/>
              </a:rPr>
              <a:t>none of them </a:t>
            </a:r>
            <a:r>
              <a:rPr lang="en-US" sz="2800" dirty="0" smtClean="0">
                <a:latin typeface="Times New Roman" pitchFamily="-60" charset="0"/>
              </a:rPr>
              <a:t>tell </a:t>
            </a:r>
            <a:r>
              <a:rPr lang="en-US" sz="2800" dirty="0">
                <a:latin typeface="Times New Roman" pitchFamily="-60" charset="0"/>
              </a:rPr>
              <a:t>a tale</a:t>
            </a:r>
          </a:p>
          <a:p>
            <a:pPr>
              <a:lnSpc>
                <a:spcPct val="90000"/>
              </a:lnSpc>
            </a:pPr>
            <a:endParaRPr lang="en-US" sz="2800" dirty="0">
              <a:latin typeface="Times New Roman" pitchFamily="-60" charset="0"/>
            </a:endParaRPr>
          </a:p>
          <a:p>
            <a:pPr>
              <a:lnSpc>
                <a:spcPct val="90000"/>
              </a:lnSpc>
            </a:pP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The Prologue: Characters</a:t>
            </a:r>
          </a:p>
        </p:txBody>
      </p:sp>
      <p:sp>
        <p:nvSpPr>
          <p:cNvPr id="13315" name="Rectangle 3"/>
          <p:cNvSpPr>
            <a:spLocks noGrp="1" noChangeArrowheads="1"/>
          </p:cNvSpPr>
          <p:nvPr>
            <p:ph type="body" idx="1"/>
          </p:nvPr>
        </p:nvSpPr>
        <p:spPr/>
        <p:txBody>
          <a:bodyPr>
            <a:normAutofit fontScale="92500" lnSpcReduction="10000"/>
          </a:bodyPr>
          <a:lstStyle/>
          <a:p>
            <a:pPr algn="ctr">
              <a:lnSpc>
                <a:spcPct val="90000"/>
              </a:lnSpc>
              <a:buFontTx/>
              <a:buNone/>
            </a:pPr>
            <a:r>
              <a:rPr lang="en-US" sz="2800" b="1" u="sng" dirty="0">
                <a:latin typeface="Times New Roman" pitchFamily="-60" charset="0"/>
              </a:rPr>
              <a:t>Middle-class </a:t>
            </a:r>
            <a:r>
              <a:rPr lang="en-US" sz="2800" b="1" u="sng" dirty="0" smtClean="0">
                <a:latin typeface="Times New Roman" pitchFamily="-60" charset="0"/>
              </a:rPr>
              <a:t>group</a:t>
            </a:r>
          </a:p>
          <a:p>
            <a:pPr algn="ctr">
              <a:lnSpc>
                <a:spcPct val="90000"/>
              </a:lnSpc>
              <a:buFontTx/>
              <a:buNone/>
            </a:pPr>
            <a:endParaRPr lang="en-US" sz="2800" dirty="0">
              <a:latin typeface="Times New Roman" pitchFamily="-60" charset="0"/>
            </a:endParaRPr>
          </a:p>
          <a:p>
            <a:pPr>
              <a:lnSpc>
                <a:spcPct val="90000"/>
              </a:lnSpc>
            </a:pPr>
            <a:r>
              <a:rPr lang="en-US" sz="2800" dirty="0">
                <a:latin typeface="Times New Roman" pitchFamily="-60" charset="0"/>
              </a:rPr>
              <a:t>Cook (ranked too high, but he is master of his trade and respected</a:t>
            </a:r>
            <a:r>
              <a:rPr lang="en-US" sz="2800" dirty="0" smtClean="0">
                <a:latin typeface="Times New Roman" pitchFamily="-60" charset="0"/>
              </a:rPr>
              <a:t>)</a:t>
            </a:r>
          </a:p>
          <a:p>
            <a:pPr>
              <a:lnSpc>
                <a:spcPct val="90000"/>
              </a:lnSpc>
            </a:pPr>
            <a:endParaRPr lang="en-US" sz="2800" dirty="0">
              <a:latin typeface="Times New Roman" pitchFamily="-60" charset="0"/>
            </a:endParaRPr>
          </a:p>
          <a:p>
            <a:pPr>
              <a:lnSpc>
                <a:spcPct val="90000"/>
              </a:lnSpc>
            </a:pPr>
            <a:r>
              <a:rPr lang="en-US" sz="2800" dirty="0">
                <a:latin typeface="Times New Roman" pitchFamily="-60" charset="0"/>
              </a:rPr>
              <a:t>Shipman (knowledge of and travels in the world</a:t>
            </a:r>
            <a:r>
              <a:rPr lang="en-US" sz="2800" dirty="0" smtClean="0">
                <a:latin typeface="Times New Roman" pitchFamily="-60" charset="0"/>
              </a:rPr>
              <a:t>)</a:t>
            </a:r>
          </a:p>
          <a:p>
            <a:pPr>
              <a:lnSpc>
                <a:spcPct val="90000"/>
              </a:lnSpc>
            </a:pPr>
            <a:endParaRPr lang="en-US" sz="2800" dirty="0">
              <a:latin typeface="Times New Roman" pitchFamily="-60" charset="0"/>
            </a:endParaRPr>
          </a:p>
          <a:p>
            <a:pPr>
              <a:lnSpc>
                <a:spcPct val="90000"/>
              </a:lnSpc>
            </a:pPr>
            <a:r>
              <a:rPr lang="en-US" sz="2800" dirty="0">
                <a:latin typeface="Times New Roman" pitchFamily="-60" charset="0"/>
              </a:rPr>
              <a:t>Physician (doctor of medicine[much less revered in Middle Ages than today</a:t>
            </a:r>
            <a:r>
              <a:rPr lang="en-US" sz="2800" dirty="0" smtClean="0">
                <a:latin typeface="Times New Roman" pitchFamily="-60" charset="0"/>
              </a:rPr>
              <a:t>])</a:t>
            </a:r>
          </a:p>
          <a:p>
            <a:pPr>
              <a:lnSpc>
                <a:spcPct val="90000"/>
              </a:lnSpc>
            </a:pPr>
            <a:endParaRPr lang="en-US" sz="2800" dirty="0">
              <a:latin typeface="Times New Roman" pitchFamily="-60" charset="0"/>
            </a:endParaRPr>
          </a:p>
          <a:p>
            <a:pPr>
              <a:lnSpc>
                <a:spcPct val="90000"/>
              </a:lnSpc>
            </a:pPr>
            <a:r>
              <a:rPr lang="en-US" sz="2800" dirty="0">
                <a:latin typeface="Times New Roman" pitchFamily="-60" charset="0"/>
              </a:rPr>
              <a:t>Wife of </a:t>
            </a:r>
            <a:r>
              <a:rPr lang="en-US" sz="2800" dirty="0" smtClean="0">
                <a:latin typeface="Times New Roman" pitchFamily="-60" charset="0"/>
              </a:rPr>
              <a:t>Bath</a:t>
            </a:r>
            <a:endParaRPr lang="en-US" sz="2800" dirty="0">
              <a:latin typeface="Times New Roman" pitchFamily="-60" charset="0"/>
            </a:endParaRPr>
          </a:p>
          <a:p>
            <a:pPr>
              <a:lnSpc>
                <a:spcPct val="90000"/>
              </a:lnSpc>
            </a:pPr>
            <a:endParaRPr lang="en-US" sz="2800" dirty="0">
              <a:latin typeface="Times New Roman" pitchFamily="-60" charset="0"/>
            </a:endParaRPr>
          </a:p>
          <a:p>
            <a:pPr>
              <a:lnSpc>
                <a:spcPct val="90000"/>
              </a:lnSpc>
            </a:pP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The Prologue: Characters</a:t>
            </a:r>
          </a:p>
        </p:txBody>
      </p:sp>
      <p:sp>
        <p:nvSpPr>
          <p:cNvPr id="14339" name="Rectangle 3"/>
          <p:cNvSpPr>
            <a:spLocks noGrp="1" noChangeArrowheads="1"/>
          </p:cNvSpPr>
          <p:nvPr>
            <p:ph type="body" idx="1"/>
          </p:nvPr>
        </p:nvSpPr>
        <p:spPr/>
        <p:txBody>
          <a:bodyPr/>
          <a:lstStyle/>
          <a:p>
            <a:pPr algn="ctr">
              <a:buFontTx/>
              <a:buNone/>
            </a:pPr>
            <a:r>
              <a:rPr lang="en-US" sz="2800" b="1" u="sng" dirty="0">
                <a:latin typeface="Times New Roman" pitchFamily="-60" charset="0"/>
              </a:rPr>
              <a:t>Virtuous poor or lower </a:t>
            </a:r>
            <a:r>
              <a:rPr lang="en-US" sz="2800" b="1" u="sng" dirty="0" smtClean="0">
                <a:latin typeface="Times New Roman" pitchFamily="-60" charset="0"/>
              </a:rPr>
              <a:t>class</a:t>
            </a:r>
          </a:p>
          <a:p>
            <a:pPr algn="ctr">
              <a:buFontTx/>
              <a:buNone/>
            </a:pPr>
            <a:endParaRPr lang="en-US" sz="2800" dirty="0">
              <a:latin typeface="Times New Roman" pitchFamily="-60" charset="0"/>
            </a:endParaRPr>
          </a:p>
          <a:p>
            <a:r>
              <a:rPr lang="en-US" sz="2800" dirty="0" smtClean="0">
                <a:latin typeface="Times New Roman" pitchFamily="-60" charset="0"/>
              </a:rPr>
              <a:t>Parson (Pastor, usually of independent church)</a:t>
            </a:r>
          </a:p>
          <a:p>
            <a:pPr>
              <a:buNone/>
            </a:pPr>
            <a:endParaRPr lang="en-US" sz="2800" dirty="0">
              <a:latin typeface="Times New Roman" pitchFamily="-60" charset="0"/>
            </a:endParaRPr>
          </a:p>
          <a:p>
            <a:r>
              <a:rPr lang="en-US" sz="2800" dirty="0">
                <a:latin typeface="Times New Roman" pitchFamily="-60" charset="0"/>
              </a:rPr>
              <a:t>Plowman (very poor but represents all of the Christian virtues)</a:t>
            </a:r>
          </a:p>
          <a:p>
            <a:endParaRPr lang="en-US" dirty="0">
              <a:latin typeface="Times New Roman" pitchFamily="-60" charset="0"/>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Prologue: Characters</a:t>
            </a:r>
          </a:p>
        </p:txBody>
      </p:sp>
      <p:sp>
        <p:nvSpPr>
          <p:cNvPr id="15363" name="Rectangle 3"/>
          <p:cNvSpPr>
            <a:spLocks noGrp="1" noChangeArrowheads="1"/>
          </p:cNvSpPr>
          <p:nvPr>
            <p:ph type="body" idx="1"/>
          </p:nvPr>
        </p:nvSpPr>
        <p:spPr>
          <a:xfrm>
            <a:off x="762000" y="1600200"/>
            <a:ext cx="7772400" cy="4114800"/>
          </a:xfrm>
        </p:spPr>
        <p:txBody>
          <a:bodyPr>
            <a:normAutofit fontScale="77500" lnSpcReduction="20000"/>
          </a:bodyPr>
          <a:lstStyle/>
          <a:p>
            <a:pPr algn="ctr">
              <a:lnSpc>
                <a:spcPct val="90000"/>
              </a:lnSpc>
              <a:buFontTx/>
              <a:buNone/>
            </a:pPr>
            <a:r>
              <a:rPr lang="en-US" sz="2800" b="1" u="sng" dirty="0">
                <a:latin typeface="Times New Roman" pitchFamily="-60" charset="0"/>
              </a:rPr>
              <a:t>Immoral lower </a:t>
            </a:r>
            <a:r>
              <a:rPr lang="en-US" sz="2800" b="1" u="sng" dirty="0" smtClean="0">
                <a:latin typeface="Times New Roman" pitchFamily="-60" charset="0"/>
              </a:rPr>
              <a:t>class</a:t>
            </a:r>
          </a:p>
          <a:p>
            <a:pPr algn="ctr">
              <a:lnSpc>
                <a:spcPct val="90000"/>
              </a:lnSpc>
              <a:buFontTx/>
              <a:buNone/>
            </a:pPr>
            <a:endParaRPr lang="en-US" sz="2800" dirty="0">
              <a:latin typeface="Times New Roman" pitchFamily="-60" charset="0"/>
            </a:endParaRPr>
          </a:p>
          <a:p>
            <a:pPr>
              <a:lnSpc>
                <a:spcPct val="90000"/>
              </a:lnSpc>
            </a:pPr>
            <a:r>
              <a:rPr lang="en-US" sz="2800" dirty="0" err="1">
                <a:latin typeface="Times New Roman" pitchFamily="-60" charset="0"/>
              </a:rPr>
              <a:t>Manciple</a:t>
            </a:r>
            <a:r>
              <a:rPr lang="en-US" sz="2800" dirty="0">
                <a:latin typeface="Times New Roman" pitchFamily="-60" charset="0"/>
              </a:rPr>
              <a:t> (profits from buying food for the lawyers in the Inns of Court</a:t>
            </a:r>
            <a:r>
              <a:rPr lang="en-US" sz="2800" dirty="0" smtClean="0">
                <a:latin typeface="Times New Roman" pitchFamily="-60" charset="0"/>
              </a:rPr>
              <a:t>)</a:t>
            </a:r>
          </a:p>
          <a:p>
            <a:pPr>
              <a:lnSpc>
                <a:spcPct val="90000"/>
              </a:lnSpc>
            </a:pPr>
            <a:endParaRPr lang="en-US" sz="2800" dirty="0">
              <a:latin typeface="Times New Roman" pitchFamily="-60" charset="0"/>
            </a:endParaRPr>
          </a:p>
          <a:p>
            <a:pPr>
              <a:lnSpc>
                <a:spcPct val="90000"/>
              </a:lnSpc>
            </a:pPr>
            <a:r>
              <a:rPr lang="en-US" sz="2800" dirty="0">
                <a:latin typeface="Times New Roman" pitchFamily="-60" charset="0"/>
              </a:rPr>
              <a:t>Miller (vulgar, steals from his customers</a:t>
            </a:r>
            <a:r>
              <a:rPr lang="en-US" sz="2800" dirty="0" smtClean="0">
                <a:latin typeface="Times New Roman" pitchFamily="-60" charset="0"/>
              </a:rPr>
              <a:t>)</a:t>
            </a:r>
          </a:p>
          <a:p>
            <a:pPr>
              <a:lnSpc>
                <a:spcPct val="90000"/>
              </a:lnSpc>
            </a:pPr>
            <a:endParaRPr lang="en-US" sz="2800" dirty="0">
              <a:latin typeface="Times New Roman" pitchFamily="-60" charset="0"/>
            </a:endParaRPr>
          </a:p>
          <a:p>
            <a:pPr>
              <a:lnSpc>
                <a:spcPct val="90000"/>
              </a:lnSpc>
            </a:pPr>
            <a:r>
              <a:rPr lang="en-US" sz="2800" dirty="0">
                <a:latin typeface="Times New Roman" pitchFamily="-60" charset="0"/>
              </a:rPr>
              <a:t>Reeve (tells dirty stories and cheats his trusting young </a:t>
            </a:r>
            <a:r>
              <a:rPr lang="en-US" sz="2800" dirty="0" smtClean="0">
                <a:latin typeface="Times New Roman" pitchFamily="-60" charset="0"/>
              </a:rPr>
              <a:t>master</a:t>
            </a:r>
          </a:p>
          <a:p>
            <a:pPr>
              <a:lnSpc>
                <a:spcPct val="90000"/>
              </a:lnSpc>
            </a:pPr>
            <a:endParaRPr lang="en-US" sz="2800" dirty="0">
              <a:latin typeface="Times New Roman" pitchFamily="-60" charset="0"/>
            </a:endParaRPr>
          </a:p>
          <a:p>
            <a:pPr>
              <a:lnSpc>
                <a:spcPct val="90000"/>
              </a:lnSpc>
            </a:pPr>
            <a:r>
              <a:rPr lang="en-US" sz="2800" dirty="0" err="1">
                <a:latin typeface="Times New Roman" pitchFamily="-60" charset="0"/>
              </a:rPr>
              <a:t>Summoner</a:t>
            </a:r>
            <a:r>
              <a:rPr lang="en-US" sz="2800" dirty="0">
                <a:latin typeface="Times New Roman" pitchFamily="-60" charset="0"/>
              </a:rPr>
              <a:t> (corrupt, takes bribes</a:t>
            </a:r>
            <a:r>
              <a:rPr lang="en-US" sz="2800" dirty="0" smtClean="0">
                <a:latin typeface="Times New Roman" pitchFamily="-60" charset="0"/>
              </a:rPr>
              <a:t>)</a:t>
            </a:r>
          </a:p>
          <a:p>
            <a:pPr>
              <a:lnSpc>
                <a:spcPct val="90000"/>
              </a:lnSpc>
            </a:pPr>
            <a:endParaRPr lang="en-US" sz="2800" dirty="0">
              <a:latin typeface="Times New Roman" pitchFamily="-60" charset="0"/>
            </a:endParaRPr>
          </a:p>
          <a:p>
            <a:pPr>
              <a:lnSpc>
                <a:spcPct val="90000"/>
              </a:lnSpc>
            </a:pPr>
            <a:r>
              <a:rPr lang="en-US" sz="2800" dirty="0">
                <a:latin typeface="Times New Roman" pitchFamily="-60" charset="0"/>
              </a:rPr>
              <a:t>Pardoner (corrupt: sells fake pardons and fake relics)</a:t>
            </a:r>
          </a:p>
          <a:p>
            <a:pPr>
              <a:lnSpc>
                <a:spcPct val="90000"/>
              </a:lnSpc>
            </a:pPr>
            <a:endParaRPr lang="en-US" sz="2800" dirty="0">
              <a:latin typeface="Times New Roman" pitchFamily="-60" charset="0"/>
            </a:endParaRPr>
          </a:p>
          <a:p>
            <a:pPr>
              <a:lnSpc>
                <a:spcPct val="90000"/>
              </a:lnSpc>
            </a:pP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Rise of English</a:t>
            </a:r>
            <a:endParaRPr lang="en-US" dirty="0"/>
          </a:p>
        </p:txBody>
      </p:sp>
      <p:sp>
        <p:nvSpPr>
          <p:cNvPr id="11267" name="Rectangle 3"/>
          <p:cNvSpPr>
            <a:spLocks noGrp="1" noChangeArrowheads="1"/>
          </p:cNvSpPr>
          <p:nvPr>
            <p:ph type="body" idx="1"/>
          </p:nvPr>
        </p:nvSpPr>
        <p:spPr>
          <a:xfrm>
            <a:off x="457200" y="1600200"/>
            <a:ext cx="4191000" cy="5105400"/>
          </a:xfrm>
        </p:spPr>
        <p:txBody>
          <a:bodyPr>
            <a:normAutofit fontScale="85000" lnSpcReduction="10000"/>
          </a:bodyPr>
          <a:lstStyle/>
          <a:p>
            <a:pPr>
              <a:lnSpc>
                <a:spcPct val="90000"/>
              </a:lnSpc>
            </a:pPr>
            <a:r>
              <a:rPr lang="en-US" sz="2400" dirty="0"/>
              <a:t>During the </a:t>
            </a:r>
            <a:r>
              <a:rPr lang="en-US" sz="2400" dirty="0">
                <a:solidFill>
                  <a:srgbClr val="000090"/>
                </a:solidFill>
              </a:rPr>
              <a:t>late </a:t>
            </a:r>
            <a:r>
              <a:rPr lang="en-US" sz="2400" dirty="0" smtClean="0">
                <a:solidFill>
                  <a:srgbClr val="000090"/>
                </a:solidFill>
              </a:rPr>
              <a:t>13</a:t>
            </a:r>
            <a:r>
              <a:rPr lang="en-US" sz="2400" baseline="30000" dirty="0" smtClean="0">
                <a:solidFill>
                  <a:srgbClr val="000090"/>
                </a:solidFill>
              </a:rPr>
              <a:t>th</a:t>
            </a:r>
            <a:r>
              <a:rPr lang="en-US" sz="2400" dirty="0">
                <a:solidFill>
                  <a:srgbClr val="000090"/>
                </a:solidFill>
              </a:rPr>
              <a:t>/</a:t>
            </a:r>
            <a:r>
              <a:rPr lang="en-US" sz="2400" dirty="0" smtClean="0">
                <a:solidFill>
                  <a:srgbClr val="000090"/>
                </a:solidFill>
              </a:rPr>
              <a:t>14</a:t>
            </a:r>
            <a:r>
              <a:rPr lang="en-US" sz="2400" baseline="30000" dirty="0" smtClean="0">
                <a:solidFill>
                  <a:srgbClr val="000090"/>
                </a:solidFill>
              </a:rPr>
              <a:t>th</a:t>
            </a:r>
            <a:r>
              <a:rPr lang="en-US" sz="2400" dirty="0" smtClean="0">
                <a:solidFill>
                  <a:srgbClr val="000090"/>
                </a:solidFill>
              </a:rPr>
              <a:t> </a:t>
            </a:r>
            <a:r>
              <a:rPr lang="en-US" sz="2400" dirty="0">
                <a:solidFill>
                  <a:srgbClr val="000090"/>
                </a:solidFill>
              </a:rPr>
              <a:t>century, English </a:t>
            </a:r>
            <a:r>
              <a:rPr lang="en-US" sz="2400" dirty="0" smtClean="0">
                <a:solidFill>
                  <a:srgbClr val="000090"/>
                </a:solidFill>
              </a:rPr>
              <a:t>makes comeback.  </a:t>
            </a:r>
          </a:p>
          <a:p>
            <a:pPr>
              <a:lnSpc>
                <a:spcPct val="90000"/>
              </a:lnSpc>
            </a:pPr>
            <a:endParaRPr lang="en-US" sz="2400" dirty="0" smtClean="0"/>
          </a:p>
          <a:p>
            <a:pPr>
              <a:lnSpc>
                <a:spcPct val="90000"/>
              </a:lnSpc>
            </a:pPr>
            <a:r>
              <a:rPr lang="en-US" sz="2400" dirty="0" smtClean="0"/>
              <a:t>The </a:t>
            </a:r>
            <a:r>
              <a:rPr lang="en-US" sz="2400" dirty="0"/>
              <a:t>mood towards France </a:t>
            </a:r>
            <a:r>
              <a:rPr lang="en-US" sz="2400" dirty="0" smtClean="0"/>
              <a:t>becomes hostile. It is no longer viewed as </a:t>
            </a:r>
            <a:r>
              <a:rPr lang="en-US" sz="2400" dirty="0"/>
              <a:t>a mother country, but as a dangerous rival. </a:t>
            </a:r>
            <a:endParaRPr lang="en-US" sz="2400" dirty="0" smtClean="0"/>
          </a:p>
          <a:p>
            <a:pPr>
              <a:lnSpc>
                <a:spcPct val="90000"/>
              </a:lnSpc>
            </a:pPr>
            <a:endParaRPr lang="en-US" sz="2400" dirty="0" smtClean="0"/>
          </a:p>
          <a:p>
            <a:pPr>
              <a:lnSpc>
                <a:spcPct val="90000"/>
              </a:lnSpc>
            </a:pPr>
            <a:r>
              <a:rPr lang="en-US" sz="2400" dirty="0" smtClean="0"/>
              <a:t>Although </a:t>
            </a:r>
            <a:r>
              <a:rPr lang="en-US" sz="2400" dirty="0"/>
              <a:t>French and Latin were still languages of prestige</a:t>
            </a:r>
            <a:r>
              <a:rPr lang="en-US" sz="2400" dirty="0" smtClean="0"/>
              <a:t>, over time </a:t>
            </a:r>
            <a:r>
              <a:rPr lang="en-US" sz="2400" dirty="0">
                <a:solidFill>
                  <a:srgbClr val="000090"/>
                </a:solidFill>
              </a:rPr>
              <a:t>English </a:t>
            </a:r>
            <a:r>
              <a:rPr lang="en-US" sz="2400" dirty="0" smtClean="0">
                <a:solidFill>
                  <a:srgbClr val="000090"/>
                </a:solidFill>
              </a:rPr>
              <a:t>slowly became language </a:t>
            </a:r>
            <a:r>
              <a:rPr lang="en-US" sz="2400" dirty="0">
                <a:solidFill>
                  <a:srgbClr val="000090"/>
                </a:solidFill>
              </a:rPr>
              <a:t>of communication, </a:t>
            </a:r>
            <a:r>
              <a:rPr lang="en-US" sz="2400" dirty="0"/>
              <a:t>even among the nobility</a:t>
            </a:r>
            <a:r>
              <a:rPr lang="en-US" sz="2400" dirty="0" smtClean="0"/>
              <a:t>.</a:t>
            </a:r>
          </a:p>
          <a:p>
            <a:pPr>
              <a:lnSpc>
                <a:spcPct val="90000"/>
              </a:lnSpc>
            </a:pPr>
            <a:endParaRPr lang="en-US" sz="2400" dirty="0"/>
          </a:p>
          <a:p>
            <a:pPr>
              <a:lnSpc>
                <a:spcPct val="90000"/>
              </a:lnSpc>
            </a:pPr>
            <a:r>
              <a:rPr lang="en-US" sz="2400" b="1" dirty="0">
                <a:solidFill>
                  <a:srgbClr val="000090"/>
                </a:solidFill>
              </a:rPr>
              <a:t>The Hundred Years’ War</a:t>
            </a:r>
            <a:r>
              <a:rPr lang="en-US" sz="2400" dirty="0">
                <a:solidFill>
                  <a:srgbClr val="000090"/>
                </a:solidFill>
              </a:rPr>
              <a:t> </a:t>
            </a:r>
            <a:r>
              <a:rPr lang="en-US" sz="2400" dirty="0"/>
              <a:t>with France (mid-14</a:t>
            </a:r>
            <a:r>
              <a:rPr lang="en-US" sz="2400" baseline="30000" dirty="0"/>
              <a:t>th</a:t>
            </a:r>
            <a:r>
              <a:rPr lang="en-US" sz="2400" dirty="0"/>
              <a:t> – mid-15</a:t>
            </a:r>
            <a:r>
              <a:rPr lang="en-US" sz="2400" baseline="30000" dirty="0"/>
              <a:t>th</a:t>
            </a:r>
            <a:r>
              <a:rPr lang="en-US" sz="2400" dirty="0"/>
              <a:t> cent.) </a:t>
            </a:r>
            <a:r>
              <a:rPr lang="en-US" sz="2400" dirty="0">
                <a:solidFill>
                  <a:srgbClr val="000090"/>
                </a:solidFill>
              </a:rPr>
              <a:t>marked the </a:t>
            </a:r>
            <a:r>
              <a:rPr lang="en-US" sz="2400" dirty="0" smtClean="0">
                <a:solidFill>
                  <a:srgbClr val="000090"/>
                </a:solidFill>
              </a:rPr>
              <a:t>final decline </a:t>
            </a:r>
            <a:r>
              <a:rPr lang="en-US" sz="2400" dirty="0">
                <a:solidFill>
                  <a:srgbClr val="000090"/>
                </a:solidFill>
              </a:rPr>
              <a:t>of French and the rise of English </a:t>
            </a:r>
            <a:r>
              <a:rPr lang="en-US" sz="2400" dirty="0"/>
              <a:t>as a chief language.</a:t>
            </a:r>
          </a:p>
        </p:txBody>
      </p:sp>
      <p:pic>
        <p:nvPicPr>
          <p:cNvPr id="28674" name="Picture 2" descr="http://history-world.org/hundred%20years.jpg"/>
          <p:cNvPicPr>
            <a:picLocks noChangeAspect="1" noChangeArrowheads="1"/>
          </p:cNvPicPr>
          <p:nvPr/>
        </p:nvPicPr>
        <p:blipFill>
          <a:blip r:embed="rId2" cstate="print"/>
          <a:srcRect/>
          <a:stretch>
            <a:fillRect/>
          </a:stretch>
        </p:blipFill>
        <p:spPr bwMode="auto">
          <a:xfrm>
            <a:off x="4800600" y="1828800"/>
            <a:ext cx="4006516" cy="2971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Literature in Middle English</a:t>
            </a:r>
          </a:p>
        </p:txBody>
      </p:sp>
      <p:sp>
        <p:nvSpPr>
          <p:cNvPr id="12291" name="Rectangle 3"/>
          <p:cNvSpPr>
            <a:spLocks noGrp="1" noChangeArrowheads="1"/>
          </p:cNvSpPr>
          <p:nvPr>
            <p:ph type="body" idx="1"/>
          </p:nvPr>
        </p:nvSpPr>
        <p:spPr/>
        <p:txBody>
          <a:bodyPr>
            <a:normAutofit fontScale="92500"/>
          </a:bodyPr>
          <a:lstStyle/>
          <a:p>
            <a:pPr>
              <a:lnSpc>
                <a:spcPct val="80000"/>
              </a:lnSpc>
            </a:pPr>
            <a:r>
              <a:rPr lang="en-US" sz="2400" dirty="0"/>
              <a:t>What we now call </a:t>
            </a:r>
            <a:r>
              <a:rPr lang="en-US" sz="2400" dirty="0">
                <a:solidFill>
                  <a:srgbClr val="000090"/>
                </a:solidFill>
              </a:rPr>
              <a:t>Middle English appears </a:t>
            </a:r>
            <a:r>
              <a:rPr lang="en-US" sz="2400" dirty="0" smtClean="0">
                <a:solidFill>
                  <a:srgbClr val="000090"/>
                </a:solidFill>
              </a:rPr>
              <a:t>in </a:t>
            </a:r>
            <a:r>
              <a:rPr lang="en-US" sz="2400" dirty="0">
                <a:solidFill>
                  <a:srgbClr val="000090"/>
                </a:solidFill>
              </a:rPr>
              <a:t>the </a:t>
            </a:r>
            <a:r>
              <a:rPr lang="en-US" sz="2400" dirty="0" smtClean="0">
                <a:solidFill>
                  <a:srgbClr val="000090"/>
                </a:solidFill>
              </a:rPr>
              <a:t>late 14</a:t>
            </a:r>
            <a:r>
              <a:rPr lang="en-US" sz="2400" baseline="30000" dirty="0" smtClean="0">
                <a:solidFill>
                  <a:srgbClr val="000090"/>
                </a:solidFill>
              </a:rPr>
              <a:t>th</a:t>
            </a:r>
            <a:r>
              <a:rPr lang="en-US" sz="2400" dirty="0" smtClean="0">
                <a:solidFill>
                  <a:srgbClr val="000090"/>
                </a:solidFill>
              </a:rPr>
              <a:t> </a:t>
            </a:r>
            <a:r>
              <a:rPr lang="en-US" sz="2400" dirty="0">
                <a:solidFill>
                  <a:srgbClr val="000090"/>
                </a:solidFill>
              </a:rPr>
              <a:t>century. </a:t>
            </a:r>
            <a:endParaRPr lang="en-US" sz="2400" dirty="0" smtClean="0">
              <a:solidFill>
                <a:srgbClr val="000090"/>
              </a:solidFill>
            </a:endParaRPr>
          </a:p>
          <a:p>
            <a:pPr>
              <a:lnSpc>
                <a:spcPct val="80000"/>
              </a:lnSpc>
            </a:pPr>
            <a:endParaRPr lang="en-US" sz="2400" dirty="0"/>
          </a:p>
          <a:p>
            <a:pPr>
              <a:lnSpc>
                <a:spcPct val="80000"/>
              </a:lnSpc>
            </a:pPr>
            <a:r>
              <a:rPr lang="en-US" sz="2400" dirty="0" smtClean="0"/>
              <a:t>This time period produced </a:t>
            </a:r>
            <a:r>
              <a:rPr lang="en-US" sz="2400" dirty="0">
                <a:solidFill>
                  <a:srgbClr val="000090"/>
                </a:solidFill>
              </a:rPr>
              <a:t>the first great age of secular </a:t>
            </a:r>
            <a:r>
              <a:rPr lang="en-US" sz="2400" dirty="0" smtClean="0">
                <a:solidFill>
                  <a:srgbClr val="000090"/>
                </a:solidFill>
              </a:rPr>
              <a:t>(not </a:t>
            </a:r>
            <a:r>
              <a:rPr lang="en-US" sz="2400" dirty="0">
                <a:solidFill>
                  <a:srgbClr val="000090"/>
                </a:solidFill>
              </a:rPr>
              <a:t>religious) literature</a:t>
            </a:r>
            <a:r>
              <a:rPr lang="en-US" sz="2400" dirty="0" smtClean="0">
                <a:solidFill>
                  <a:srgbClr val="000090"/>
                </a:solidFill>
              </a:rPr>
              <a:t>.</a:t>
            </a:r>
          </a:p>
          <a:p>
            <a:pPr>
              <a:lnSpc>
                <a:spcPct val="80000"/>
              </a:lnSpc>
            </a:pPr>
            <a:endParaRPr lang="en-US" sz="2400" dirty="0">
              <a:solidFill>
                <a:srgbClr val="00B0F0"/>
              </a:solidFill>
            </a:endParaRPr>
          </a:p>
          <a:p>
            <a:pPr>
              <a:lnSpc>
                <a:spcPct val="80000"/>
              </a:lnSpc>
            </a:pPr>
            <a:r>
              <a:rPr lang="en-US" sz="2400" dirty="0"/>
              <a:t>The best representative </a:t>
            </a:r>
            <a:r>
              <a:rPr lang="en-US" sz="2400" dirty="0" smtClean="0"/>
              <a:t>of this is </a:t>
            </a:r>
            <a:r>
              <a:rPr lang="en-US" sz="2400" dirty="0" smtClean="0">
                <a:solidFill>
                  <a:srgbClr val="000090"/>
                </a:solidFill>
              </a:rPr>
              <a:t>Geoffrey </a:t>
            </a:r>
            <a:r>
              <a:rPr lang="en-US" sz="2400" dirty="0">
                <a:solidFill>
                  <a:srgbClr val="000090"/>
                </a:solidFill>
              </a:rPr>
              <a:t>Chaucer, ‘the father of English poetry’. </a:t>
            </a:r>
            <a:endParaRPr lang="en-US" sz="2400" dirty="0" smtClean="0">
              <a:solidFill>
                <a:srgbClr val="000090"/>
              </a:solidFill>
            </a:endParaRPr>
          </a:p>
          <a:p>
            <a:pPr>
              <a:lnSpc>
                <a:spcPct val="80000"/>
              </a:lnSpc>
            </a:pPr>
            <a:endParaRPr lang="en-US" sz="2400" dirty="0" smtClean="0"/>
          </a:p>
          <a:p>
            <a:pPr>
              <a:lnSpc>
                <a:spcPct val="80000"/>
              </a:lnSpc>
            </a:pPr>
            <a:r>
              <a:rPr lang="en-US" sz="2400" dirty="0" smtClean="0"/>
              <a:t>By </a:t>
            </a:r>
            <a:r>
              <a:rPr lang="en-US" sz="2400" dirty="0"/>
              <a:t>making a conscious choice to write in English, </a:t>
            </a:r>
            <a:r>
              <a:rPr lang="en-US" sz="2400" dirty="0" smtClean="0">
                <a:solidFill>
                  <a:srgbClr val="000090"/>
                </a:solidFill>
              </a:rPr>
              <a:t>Chaucer </a:t>
            </a:r>
            <a:r>
              <a:rPr lang="en-US" sz="2400" dirty="0">
                <a:solidFill>
                  <a:srgbClr val="000090"/>
                </a:solidFill>
              </a:rPr>
              <a:t>symbolizes the rebirth of English as a national language</a:t>
            </a:r>
            <a:r>
              <a:rPr lang="en-US" sz="2400" dirty="0"/>
              <a:t>. His works also helped the London dialect of English become a standard</a:t>
            </a:r>
            <a:r>
              <a:rPr lang="en-US" sz="2400" dirty="0" smtClean="0"/>
              <a:t>.</a:t>
            </a:r>
          </a:p>
          <a:p>
            <a:pPr>
              <a:lnSpc>
                <a:spcPct val="80000"/>
              </a:lnSpc>
            </a:pPr>
            <a:endParaRPr lang="en-US" sz="2400" dirty="0"/>
          </a:p>
          <a:p>
            <a:pPr>
              <a:lnSpc>
                <a:spcPct val="80000"/>
              </a:lnSpc>
            </a:pPr>
            <a:r>
              <a:rPr lang="en-US" sz="2400" dirty="0"/>
              <a:t>We can read and understand Chaucer’s English fairly well – this shows how much the language had changed.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The Printing Press</a:t>
            </a:r>
            <a:endParaRPr lang="en-US" dirty="0"/>
          </a:p>
        </p:txBody>
      </p:sp>
      <p:sp>
        <p:nvSpPr>
          <p:cNvPr id="18435" name="Rectangle 3"/>
          <p:cNvSpPr>
            <a:spLocks noGrp="1" noChangeArrowheads="1"/>
          </p:cNvSpPr>
          <p:nvPr>
            <p:ph type="body" idx="1"/>
          </p:nvPr>
        </p:nvSpPr>
        <p:spPr/>
        <p:txBody>
          <a:bodyPr>
            <a:normAutofit fontScale="92500" lnSpcReduction="10000"/>
          </a:bodyPr>
          <a:lstStyle/>
          <a:p>
            <a:pPr>
              <a:lnSpc>
                <a:spcPct val="90000"/>
              </a:lnSpc>
            </a:pPr>
            <a:r>
              <a:rPr lang="en-US" sz="2800" dirty="0">
                <a:solidFill>
                  <a:srgbClr val="000090"/>
                </a:solidFill>
              </a:rPr>
              <a:t>William Caxton set up the first English printing press in 1476. </a:t>
            </a:r>
            <a:endParaRPr lang="en-US" sz="2800" dirty="0" smtClean="0">
              <a:solidFill>
                <a:srgbClr val="000090"/>
              </a:solidFill>
            </a:endParaRPr>
          </a:p>
          <a:p>
            <a:pPr>
              <a:lnSpc>
                <a:spcPct val="90000"/>
              </a:lnSpc>
            </a:pPr>
            <a:endParaRPr lang="en-US" sz="2800" dirty="0" smtClean="0"/>
          </a:p>
          <a:p>
            <a:pPr>
              <a:lnSpc>
                <a:spcPct val="90000"/>
              </a:lnSpc>
            </a:pPr>
            <a:r>
              <a:rPr lang="en-US" sz="2800" dirty="0" smtClean="0"/>
              <a:t>He </a:t>
            </a:r>
            <a:r>
              <a:rPr lang="en-US" sz="2800" dirty="0"/>
              <a:t>printed works of Chaucer and Malory, and also books from other countries translated by himself into excellent English prose. </a:t>
            </a:r>
            <a:endParaRPr lang="en-US" sz="2800" dirty="0" smtClean="0"/>
          </a:p>
          <a:p>
            <a:pPr>
              <a:lnSpc>
                <a:spcPct val="90000"/>
              </a:lnSpc>
            </a:pPr>
            <a:endParaRPr lang="en-US" sz="2800" dirty="0" smtClean="0"/>
          </a:p>
          <a:p>
            <a:pPr>
              <a:lnSpc>
                <a:spcPct val="90000"/>
              </a:lnSpc>
            </a:pPr>
            <a:r>
              <a:rPr lang="en-US" sz="2800" dirty="0" smtClean="0"/>
              <a:t>Major </a:t>
            </a:r>
            <a:r>
              <a:rPr lang="en-US" sz="2800" dirty="0"/>
              <a:t>influence on the spread of learning and knowledge, a ‘communications revolution’. </a:t>
            </a:r>
            <a:endParaRPr lang="en-US" sz="2800" dirty="0" smtClean="0"/>
          </a:p>
          <a:p>
            <a:pPr>
              <a:lnSpc>
                <a:spcPct val="90000"/>
              </a:lnSpc>
            </a:pPr>
            <a:endParaRPr lang="en-US" sz="2800" dirty="0" smtClean="0"/>
          </a:p>
          <a:p>
            <a:pPr>
              <a:lnSpc>
                <a:spcPct val="90000"/>
              </a:lnSpc>
            </a:pPr>
            <a:r>
              <a:rPr lang="en-US" sz="2800" dirty="0" smtClean="0">
                <a:solidFill>
                  <a:srgbClr val="000090"/>
                </a:solidFill>
              </a:rPr>
              <a:t>William Caxton’s choice to print the language/dialect </a:t>
            </a:r>
            <a:r>
              <a:rPr lang="en-US" sz="2800" dirty="0">
                <a:solidFill>
                  <a:srgbClr val="000090"/>
                </a:solidFill>
              </a:rPr>
              <a:t>of </a:t>
            </a:r>
            <a:r>
              <a:rPr lang="en-US" sz="2800" dirty="0" smtClean="0">
                <a:solidFill>
                  <a:srgbClr val="000090"/>
                </a:solidFill>
              </a:rPr>
              <a:t>London was </a:t>
            </a:r>
            <a:r>
              <a:rPr lang="en-US" sz="2800" dirty="0">
                <a:solidFill>
                  <a:srgbClr val="000090"/>
                </a:solidFill>
              </a:rPr>
              <a:t>crucial. </a:t>
            </a:r>
            <a:r>
              <a:rPr lang="en-US" sz="2800" dirty="0" smtClean="0">
                <a:solidFill>
                  <a:srgbClr val="000090"/>
                </a:solidFill>
              </a:rPr>
              <a:t>It became the standard</a:t>
            </a:r>
            <a:r>
              <a:rPr lang="en-US" sz="2800" dirty="0">
                <a:solidFill>
                  <a:srgbClr val="000090"/>
                </a:solidFill>
              </a:rPr>
              <a:t>.</a:t>
            </a:r>
          </a:p>
          <a:p>
            <a:pPr>
              <a:lnSpc>
                <a:spcPct val="90000"/>
              </a:lnSpc>
            </a:pP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zh-CN" sz="3600">
                <a:solidFill>
                  <a:schemeClr val="tx1"/>
                </a:solidFill>
              </a:rPr>
              <a:t>Style: </a:t>
            </a:r>
            <a:r>
              <a:rPr lang="en-US" altLang="zh-CN" sz="3600"/>
              <a:t>Historical context and themes</a:t>
            </a:r>
          </a:p>
        </p:txBody>
      </p:sp>
      <p:sp>
        <p:nvSpPr>
          <p:cNvPr id="18435" name="Rectangle 3"/>
          <p:cNvSpPr>
            <a:spLocks noGrp="1" noChangeArrowheads="1"/>
          </p:cNvSpPr>
          <p:nvPr>
            <p:ph type="body" idx="1"/>
          </p:nvPr>
        </p:nvSpPr>
        <p:spPr>
          <a:xfrm>
            <a:off x="457200" y="1600200"/>
            <a:ext cx="5257800" cy="4525963"/>
          </a:xfrm>
        </p:spPr>
        <p:txBody>
          <a:bodyPr>
            <a:normAutofit fontScale="92500" lnSpcReduction="20000"/>
          </a:bodyPr>
          <a:lstStyle/>
          <a:p>
            <a:pPr>
              <a:lnSpc>
                <a:spcPct val="80000"/>
              </a:lnSpc>
            </a:pPr>
            <a:r>
              <a:rPr lang="en-US" sz="2000" dirty="0" smtClean="0"/>
              <a:t>Turbulent </a:t>
            </a:r>
            <a:r>
              <a:rPr lang="en-US" sz="2000" dirty="0"/>
              <a:t>time in English history. </a:t>
            </a:r>
            <a:endParaRPr lang="en-US" sz="2000" dirty="0" smtClean="0"/>
          </a:p>
          <a:p>
            <a:pPr>
              <a:lnSpc>
                <a:spcPct val="80000"/>
              </a:lnSpc>
            </a:pPr>
            <a:endParaRPr lang="en-US" sz="2000" dirty="0" smtClean="0"/>
          </a:p>
          <a:p>
            <a:pPr>
              <a:lnSpc>
                <a:spcPct val="80000"/>
              </a:lnSpc>
            </a:pPr>
            <a:r>
              <a:rPr lang="en-US" sz="2000" dirty="0" smtClean="0"/>
              <a:t>The </a:t>
            </a:r>
            <a:r>
              <a:rPr lang="en-US" sz="2000" dirty="0"/>
              <a:t>Catholic Church was in the midst of the Great Schism and, though it was still the only Christian authority in Europe, was the subject of heavy controversy. </a:t>
            </a:r>
            <a:endParaRPr lang="en-US" sz="2000" dirty="0" smtClean="0"/>
          </a:p>
          <a:p>
            <a:pPr>
              <a:lnSpc>
                <a:spcPct val="80000"/>
              </a:lnSpc>
            </a:pPr>
            <a:endParaRPr lang="en-US" sz="2000" dirty="0" smtClean="0"/>
          </a:p>
          <a:p>
            <a:pPr>
              <a:lnSpc>
                <a:spcPct val="80000"/>
              </a:lnSpc>
            </a:pPr>
            <a:r>
              <a:rPr lang="en-US" sz="2000" dirty="0" smtClean="0"/>
              <a:t>After the Black Death (1348-1350), many Europeans had begun to question the authority of the Catholic Church in various ways. </a:t>
            </a:r>
          </a:p>
          <a:p>
            <a:pPr>
              <a:lnSpc>
                <a:spcPct val="80000"/>
              </a:lnSpc>
            </a:pPr>
            <a:endParaRPr lang="en-US" sz="2000" dirty="0" smtClean="0"/>
          </a:p>
          <a:p>
            <a:pPr>
              <a:lnSpc>
                <a:spcPct val="80000"/>
              </a:lnSpc>
            </a:pPr>
            <a:r>
              <a:rPr lang="en-US" sz="2000" dirty="0" smtClean="0"/>
              <a:t>Some  chose less extreme paths, starting new monastic orders or smaller movements exposing church corruption in the behavior of the clergy, false church relics or sale of indulgences (payment for forgiveness of sins).</a:t>
            </a:r>
          </a:p>
          <a:p>
            <a:pPr>
              <a:lnSpc>
                <a:spcPct val="80000"/>
              </a:lnSpc>
            </a:pPr>
            <a:endParaRPr lang="en-US" sz="2000" dirty="0" smtClean="0"/>
          </a:p>
          <a:p>
            <a:pPr>
              <a:lnSpc>
                <a:spcPct val="80000"/>
              </a:lnSpc>
            </a:pPr>
            <a:r>
              <a:rPr lang="en-US" sz="2000" dirty="0" smtClean="0"/>
              <a:t>Several characters in the </a:t>
            </a:r>
            <a:r>
              <a:rPr lang="en-US" sz="2000" i="1" dirty="0" smtClean="0"/>
              <a:t>Tales</a:t>
            </a:r>
            <a:r>
              <a:rPr lang="en-US" sz="2000" dirty="0" smtClean="0"/>
              <a:t> are religious figures, and the very nature of the pilgrimage to Canterbury is deeply religious, making this a </a:t>
            </a:r>
            <a:r>
              <a:rPr lang="en-US" altLang="zh-CN" sz="2000" dirty="0" smtClean="0"/>
              <a:t>major </a:t>
            </a:r>
            <a:r>
              <a:rPr lang="en-US" sz="2000" dirty="0" smtClean="0"/>
              <a:t>theme of the work. </a:t>
            </a:r>
          </a:p>
          <a:p>
            <a:pPr>
              <a:lnSpc>
                <a:spcPct val="80000"/>
              </a:lnSpc>
            </a:pPr>
            <a:endParaRPr lang="en-US" sz="2000" dirty="0" smtClean="0"/>
          </a:p>
        </p:txBody>
      </p:sp>
      <p:pic>
        <p:nvPicPr>
          <p:cNvPr id="18436" name="Picture 4" descr="historical context and themes"/>
          <p:cNvPicPr>
            <a:picLocks noChangeAspect="1" noChangeArrowheads="1"/>
          </p:cNvPicPr>
          <p:nvPr/>
        </p:nvPicPr>
        <p:blipFill>
          <a:blip r:embed="rId2" cstate="print"/>
          <a:srcRect/>
          <a:stretch>
            <a:fillRect/>
          </a:stretch>
        </p:blipFill>
        <p:spPr bwMode="auto">
          <a:xfrm>
            <a:off x="5940425" y="2205038"/>
            <a:ext cx="2952750" cy="26622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fontScale="90000"/>
          </a:bodyPr>
          <a:lstStyle/>
          <a:p>
            <a:pPr algn="ctr" eaLnBrk="1" hangingPunct="1"/>
            <a:r>
              <a:rPr lang="en-US" dirty="0" smtClean="0"/>
              <a:t>Geoffrey Chaucer</a:t>
            </a:r>
            <a:br>
              <a:rPr lang="en-US" dirty="0" smtClean="0"/>
            </a:br>
            <a:r>
              <a:rPr lang="en-US" dirty="0" smtClean="0"/>
              <a:t>c. 1343-1400</a:t>
            </a:r>
          </a:p>
        </p:txBody>
      </p:sp>
      <p:sp>
        <p:nvSpPr>
          <p:cNvPr id="33794" name="Rectangle 3"/>
          <p:cNvSpPr>
            <a:spLocks noGrp="1" noChangeArrowheads="1"/>
          </p:cNvSpPr>
          <p:nvPr>
            <p:ph type="body" idx="1"/>
          </p:nvPr>
        </p:nvSpPr>
        <p:spPr>
          <a:xfrm>
            <a:off x="3962400" y="1600200"/>
            <a:ext cx="4724400" cy="4953000"/>
          </a:xfrm>
        </p:spPr>
        <p:txBody>
          <a:bodyPr>
            <a:normAutofit lnSpcReduction="10000"/>
          </a:bodyPr>
          <a:lstStyle/>
          <a:p>
            <a:pPr eaLnBrk="1" hangingPunct="1">
              <a:lnSpc>
                <a:spcPct val="90000"/>
              </a:lnSpc>
            </a:pPr>
            <a:r>
              <a:rPr lang="en-US" sz="2000" dirty="0" smtClean="0"/>
              <a:t>Considered </a:t>
            </a:r>
            <a:r>
              <a:rPr lang="en-US" sz="2000" dirty="0" smtClean="0">
                <a:solidFill>
                  <a:srgbClr val="000090"/>
                </a:solidFill>
              </a:rPr>
              <a:t>the father of English poetry.</a:t>
            </a:r>
          </a:p>
          <a:p>
            <a:pPr eaLnBrk="1" hangingPunct="1">
              <a:lnSpc>
                <a:spcPct val="90000"/>
              </a:lnSpc>
            </a:pPr>
            <a:endParaRPr lang="en-US" sz="2000" dirty="0" smtClean="0"/>
          </a:p>
          <a:p>
            <a:pPr eaLnBrk="1" hangingPunct="1">
              <a:lnSpc>
                <a:spcPct val="90000"/>
              </a:lnSpc>
            </a:pPr>
            <a:r>
              <a:rPr lang="en-US" sz="2000" dirty="0" smtClean="0"/>
              <a:t>Wrote in the vernacular – common language of the people (English)</a:t>
            </a:r>
          </a:p>
          <a:p>
            <a:pPr eaLnBrk="1" hangingPunct="1">
              <a:lnSpc>
                <a:spcPct val="90000"/>
              </a:lnSpc>
              <a:buNone/>
            </a:pPr>
            <a:endParaRPr lang="en-US" sz="2000" dirty="0" smtClean="0"/>
          </a:p>
          <a:p>
            <a:pPr eaLnBrk="1" hangingPunct="1">
              <a:lnSpc>
                <a:spcPct val="90000"/>
              </a:lnSpc>
            </a:pPr>
            <a:r>
              <a:rPr lang="en-US" sz="2000" dirty="0" smtClean="0"/>
              <a:t>Introduced </a:t>
            </a:r>
            <a:r>
              <a:rPr lang="en-US" sz="2000" dirty="0" smtClean="0">
                <a:solidFill>
                  <a:srgbClr val="000090"/>
                </a:solidFill>
              </a:rPr>
              <a:t>rhymed stanzas </a:t>
            </a:r>
            <a:r>
              <a:rPr lang="en-US" sz="2000" dirty="0" smtClean="0"/>
              <a:t>of different types and </a:t>
            </a:r>
            <a:r>
              <a:rPr lang="en-US" sz="2000" dirty="0" smtClean="0">
                <a:solidFill>
                  <a:srgbClr val="000090"/>
                </a:solidFill>
              </a:rPr>
              <a:t>iambic pentameter</a:t>
            </a:r>
          </a:p>
          <a:p>
            <a:pPr eaLnBrk="1" hangingPunct="1">
              <a:lnSpc>
                <a:spcPct val="90000"/>
              </a:lnSpc>
            </a:pPr>
            <a:endParaRPr lang="en-US" sz="2000" dirty="0" smtClean="0"/>
          </a:p>
          <a:p>
            <a:pPr eaLnBrk="1" hangingPunct="1">
              <a:lnSpc>
                <a:spcPct val="90000"/>
              </a:lnSpc>
            </a:pPr>
            <a:r>
              <a:rPr lang="en-US" sz="2000" dirty="0" smtClean="0"/>
              <a:t>First writer buried in Westminster Abbey</a:t>
            </a:r>
          </a:p>
          <a:p>
            <a:pPr eaLnBrk="1" hangingPunct="1">
              <a:lnSpc>
                <a:spcPct val="90000"/>
              </a:lnSpc>
            </a:pPr>
            <a:endParaRPr lang="en-US" sz="2000" dirty="0" smtClean="0"/>
          </a:p>
          <a:p>
            <a:pPr>
              <a:lnSpc>
                <a:spcPct val="90000"/>
              </a:lnSpc>
            </a:pPr>
            <a:r>
              <a:rPr lang="en-US" sz="2000" dirty="0" smtClean="0">
                <a:solidFill>
                  <a:srgbClr val="000090"/>
                </a:solidFill>
              </a:rPr>
              <a:t>Chaucer’s characters are seen as real, both good and bad sides. </a:t>
            </a:r>
          </a:p>
          <a:p>
            <a:pPr>
              <a:lnSpc>
                <a:spcPct val="90000"/>
              </a:lnSpc>
            </a:pPr>
            <a:endParaRPr lang="en-US" sz="2000" dirty="0" smtClean="0">
              <a:solidFill>
                <a:srgbClr val="00B0F0"/>
              </a:solidFill>
            </a:endParaRPr>
          </a:p>
          <a:p>
            <a:pPr>
              <a:lnSpc>
                <a:spcPct val="90000"/>
              </a:lnSpc>
            </a:pPr>
            <a:r>
              <a:rPr lang="en-US" sz="2000" dirty="0" smtClean="0">
                <a:solidFill>
                  <a:srgbClr val="000090"/>
                </a:solidFill>
              </a:rPr>
              <a:t>Rhyme takes place of Old English alliteration</a:t>
            </a:r>
          </a:p>
          <a:p>
            <a:pPr eaLnBrk="1" hangingPunct="1">
              <a:lnSpc>
                <a:spcPct val="90000"/>
              </a:lnSpc>
            </a:pPr>
            <a:endParaRPr lang="en-US" sz="2000" dirty="0" smtClean="0"/>
          </a:p>
          <a:p>
            <a:pPr eaLnBrk="1" hangingPunct="1">
              <a:lnSpc>
                <a:spcPct val="90000"/>
              </a:lnSpc>
              <a:buFontTx/>
              <a:buNone/>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p:txBody>
      </p:sp>
      <p:pic>
        <p:nvPicPr>
          <p:cNvPr id="4" name="Picture 4" descr="gwu_chaucer-harvard_w_19aug_0"/>
          <p:cNvPicPr>
            <a:picLocks noChangeAspect="1" noChangeArrowheads="1"/>
          </p:cNvPicPr>
          <p:nvPr/>
        </p:nvPicPr>
        <p:blipFill>
          <a:blip r:embed="rId3" cstate="print"/>
          <a:srcRect/>
          <a:stretch>
            <a:fillRect/>
          </a:stretch>
        </p:blipFill>
        <p:spPr bwMode="auto">
          <a:xfrm>
            <a:off x="228600" y="1524000"/>
            <a:ext cx="3960813" cy="453548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dirty="0" smtClean="0"/>
              <a:t>Chaucer’s Life</a:t>
            </a:r>
            <a:endParaRPr lang="en-US" dirty="0"/>
          </a:p>
        </p:txBody>
      </p:sp>
      <p:sp>
        <p:nvSpPr>
          <p:cNvPr id="39939" name="Rectangle 3"/>
          <p:cNvSpPr>
            <a:spLocks noGrp="1" noRot="1" noChangeArrowheads="1"/>
          </p:cNvSpPr>
          <p:nvPr>
            <p:ph type="body" idx="1"/>
          </p:nvPr>
        </p:nvSpPr>
        <p:spPr/>
        <p:txBody>
          <a:bodyPr>
            <a:normAutofit/>
          </a:bodyPr>
          <a:lstStyle/>
          <a:p>
            <a:pPr eaLnBrk="1" hangingPunct="1">
              <a:lnSpc>
                <a:spcPct val="90000"/>
              </a:lnSpc>
              <a:buNone/>
              <a:defRPr/>
            </a:pPr>
            <a:r>
              <a:rPr lang="en-US" dirty="0" smtClean="0"/>
              <a:t>During his life Chaucer was a:</a:t>
            </a:r>
          </a:p>
          <a:p>
            <a:pPr eaLnBrk="1" hangingPunct="1">
              <a:lnSpc>
                <a:spcPct val="90000"/>
              </a:lnSpc>
              <a:buNone/>
              <a:defRPr/>
            </a:pPr>
            <a:endParaRPr lang="en-US" dirty="0"/>
          </a:p>
          <a:p>
            <a:pPr lvl="1" eaLnBrk="1" hangingPunct="1">
              <a:lnSpc>
                <a:spcPct val="90000"/>
              </a:lnSpc>
              <a:defRPr/>
            </a:pPr>
            <a:r>
              <a:rPr lang="en-US" dirty="0">
                <a:ea typeface="ＭＳ Ｐゴシック" charset="-128"/>
              </a:rPr>
              <a:t>Soldier</a:t>
            </a:r>
          </a:p>
          <a:p>
            <a:pPr lvl="1" eaLnBrk="1" hangingPunct="1">
              <a:lnSpc>
                <a:spcPct val="90000"/>
              </a:lnSpc>
              <a:defRPr/>
            </a:pPr>
            <a:r>
              <a:rPr lang="en-US" dirty="0">
                <a:ea typeface="ＭＳ Ｐゴシック" charset="-128"/>
              </a:rPr>
              <a:t>Courtier</a:t>
            </a:r>
          </a:p>
          <a:p>
            <a:pPr lvl="1" eaLnBrk="1" hangingPunct="1">
              <a:lnSpc>
                <a:spcPct val="90000"/>
              </a:lnSpc>
              <a:defRPr/>
            </a:pPr>
            <a:r>
              <a:rPr lang="en-US" dirty="0">
                <a:ea typeface="ＭＳ Ｐゴシック" charset="-128"/>
              </a:rPr>
              <a:t>Royal emissary to Europe</a:t>
            </a:r>
          </a:p>
          <a:p>
            <a:pPr lvl="1" eaLnBrk="1" hangingPunct="1">
              <a:lnSpc>
                <a:spcPct val="90000"/>
              </a:lnSpc>
              <a:defRPr/>
            </a:pPr>
            <a:r>
              <a:rPr lang="en-US" dirty="0">
                <a:ea typeface="ＭＳ Ｐゴシック" charset="-128"/>
              </a:rPr>
              <a:t>Controller of customs</a:t>
            </a:r>
          </a:p>
          <a:p>
            <a:pPr lvl="1" eaLnBrk="1" hangingPunct="1">
              <a:lnSpc>
                <a:spcPct val="90000"/>
              </a:lnSpc>
              <a:defRPr/>
            </a:pPr>
            <a:r>
              <a:rPr lang="en-US" dirty="0">
                <a:ea typeface="ＭＳ Ｐゴシック" charset="-128"/>
              </a:rPr>
              <a:t>Justice of the peace</a:t>
            </a:r>
          </a:p>
          <a:p>
            <a:pPr lvl="1" eaLnBrk="1" hangingPunct="1">
              <a:lnSpc>
                <a:spcPct val="90000"/>
              </a:lnSpc>
              <a:defRPr/>
            </a:pPr>
            <a:r>
              <a:rPr lang="en-US" dirty="0">
                <a:ea typeface="ＭＳ Ｐゴシック" charset="-128"/>
              </a:rPr>
              <a:t>Member of Parliament</a:t>
            </a:r>
          </a:p>
          <a:p>
            <a:pPr lvl="1" eaLnBrk="1" hangingPunct="1">
              <a:lnSpc>
                <a:spcPct val="90000"/>
              </a:lnSpc>
              <a:defRPr/>
            </a:pPr>
            <a:r>
              <a:rPr lang="en-US" dirty="0" smtClean="0">
                <a:ea typeface="ＭＳ Ｐゴシック" charset="-128"/>
              </a:rPr>
              <a:t>Artist</a:t>
            </a:r>
          </a:p>
          <a:p>
            <a:pPr lvl="1" eaLnBrk="1" hangingPunct="1">
              <a:lnSpc>
                <a:spcPct val="90000"/>
              </a:lnSpc>
              <a:defRPr/>
            </a:pPr>
            <a:endParaRPr lang="en-US" dirty="0">
              <a:ea typeface="ＭＳ Ｐゴシック" charset="-128"/>
            </a:endParaRPr>
          </a:p>
          <a:p>
            <a:pPr lvl="1" eaLnBrk="1" hangingPunct="1">
              <a:lnSpc>
                <a:spcPct val="90000"/>
              </a:lnSpc>
              <a:buNone/>
              <a:defRPr/>
            </a:pPr>
            <a:endParaRPr lang="en-US" dirty="0" smtClean="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CN" sz="3600" dirty="0" smtClean="0">
                <a:solidFill>
                  <a:schemeClr val="tx1"/>
                </a:solidFill>
              </a:rPr>
              <a:t>The Canterbury Tales</a:t>
            </a:r>
            <a:endParaRPr lang="en-US" altLang="zh-CN" sz="3600" dirty="0">
              <a:solidFill>
                <a:schemeClr val="tx1"/>
              </a:solidFill>
            </a:endParaRPr>
          </a:p>
        </p:txBody>
      </p:sp>
      <p:sp>
        <p:nvSpPr>
          <p:cNvPr id="22531" name="Rectangle 3"/>
          <p:cNvSpPr>
            <a:spLocks noGrp="1" noChangeArrowheads="1"/>
          </p:cNvSpPr>
          <p:nvPr>
            <p:ph type="body" idx="1"/>
          </p:nvPr>
        </p:nvSpPr>
        <p:spPr>
          <a:xfrm>
            <a:off x="457200" y="1600200"/>
            <a:ext cx="8075613" cy="2981325"/>
          </a:xfrm>
        </p:spPr>
        <p:txBody>
          <a:bodyPr>
            <a:normAutofit fontScale="85000" lnSpcReduction="20000"/>
          </a:bodyPr>
          <a:lstStyle/>
          <a:p>
            <a:pPr>
              <a:lnSpc>
                <a:spcPct val="80000"/>
              </a:lnSpc>
            </a:pPr>
            <a:r>
              <a:rPr lang="en-US" sz="2400" dirty="0" smtClean="0">
                <a:solidFill>
                  <a:srgbClr val="000090"/>
                </a:solidFill>
              </a:rPr>
              <a:t>Most famous work= The Canterbury Tales</a:t>
            </a:r>
          </a:p>
          <a:p>
            <a:pPr>
              <a:lnSpc>
                <a:spcPct val="80000"/>
              </a:lnSpc>
            </a:pPr>
            <a:endParaRPr lang="en-US" sz="2400" dirty="0" smtClean="0"/>
          </a:p>
          <a:p>
            <a:pPr>
              <a:lnSpc>
                <a:spcPct val="80000"/>
              </a:lnSpc>
            </a:pPr>
            <a:r>
              <a:rPr lang="en-US" sz="2400" dirty="0" smtClean="0">
                <a:solidFill>
                  <a:srgbClr val="000090"/>
                </a:solidFill>
              </a:rPr>
              <a:t>Written between 1387-1400</a:t>
            </a:r>
          </a:p>
          <a:p>
            <a:pPr>
              <a:lnSpc>
                <a:spcPct val="80000"/>
              </a:lnSpc>
            </a:pPr>
            <a:endParaRPr lang="en-US" sz="2400" dirty="0" smtClean="0"/>
          </a:p>
          <a:p>
            <a:pPr>
              <a:lnSpc>
                <a:spcPct val="80000"/>
              </a:lnSpc>
            </a:pPr>
            <a:r>
              <a:rPr lang="en-US" sz="2400" dirty="0" smtClean="0"/>
              <a:t>The </a:t>
            </a:r>
            <a:r>
              <a:rPr lang="en-US" sz="2400" i="1" dirty="0" smtClean="0">
                <a:solidFill>
                  <a:srgbClr val="000090"/>
                </a:solidFill>
              </a:rPr>
              <a:t>Canterbury</a:t>
            </a:r>
            <a:r>
              <a:rPr lang="en-US" sz="2400" dirty="0" smtClean="0">
                <a:solidFill>
                  <a:srgbClr val="000090"/>
                </a:solidFill>
              </a:rPr>
              <a:t> </a:t>
            </a:r>
            <a:r>
              <a:rPr lang="en-US" sz="2400" i="1" dirty="0" smtClean="0">
                <a:solidFill>
                  <a:srgbClr val="000090"/>
                </a:solidFill>
              </a:rPr>
              <a:t>Tales</a:t>
            </a:r>
            <a:r>
              <a:rPr lang="en-US" sz="2400" dirty="0" smtClean="0">
                <a:solidFill>
                  <a:srgbClr val="000090"/>
                </a:solidFill>
              </a:rPr>
              <a:t> demonstrates conflict </a:t>
            </a:r>
            <a:r>
              <a:rPr lang="en-US" sz="2400" dirty="0">
                <a:solidFill>
                  <a:srgbClr val="000090"/>
                </a:solidFill>
              </a:rPr>
              <a:t>between </a:t>
            </a:r>
            <a:r>
              <a:rPr lang="en-US" sz="2400" dirty="0" smtClean="0">
                <a:solidFill>
                  <a:srgbClr val="000090"/>
                </a:solidFill>
              </a:rPr>
              <a:t>classes and the changing times. </a:t>
            </a:r>
          </a:p>
          <a:p>
            <a:pPr>
              <a:lnSpc>
                <a:spcPct val="80000"/>
              </a:lnSpc>
            </a:pPr>
            <a:endParaRPr lang="en-US" sz="2400" dirty="0" smtClean="0"/>
          </a:p>
          <a:p>
            <a:pPr>
              <a:lnSpc>
                <a:spcPct val="80000"/>
              </a:lnSpc>
            </a:pPr>
            <a:r>
              <a:rPr lang="en-US" sz="2400" dirty="0" smtClean="0"/>
              <a:t>Most </a:t>
            </a:r>
            <a:r>
              <a:rPr lang="en-US" sz="2400" dirty="0"/>
              <a:t>of the tales are interlinked by common themes, and some </a:t>
            </a:r>
            <a:r>
              <a:rPr lang="en-US" sz="2400" dirty="0" smtClean="0"/>
              <a:t>reply </a:t>
            </a:r>
            <a:r>
              <a:rPr lang="en-US" sz="2400" dirty="0"/>
              <a:t>to or retaliate </a:t>
            </a:r>
            <a:r>
              <a:rPr lang="en-US" sz="2400" dirty="0" smtClean="0"/>
              <a:t>against other </a:t>
            </a:r>
            <a:r>
              <a:rPr lang="en-US" sz="2400" dirty="0"/>
              <a:t>tales. </a:t>
            </a:r>
            <a:endParaRPr lang="en-US" sz="2400" dirty="0" smtClean="0"/>
          </a:p>
          <a:p>
            <a:pPr>
              <a:lnSpc>
                <a:spcPct val="80000"/>
              </a:lnSpc>
            </a:pPr>
            <a:endParaRPr lang="en-US" sz="2400" dirty="0" smtClean="0"/>
          </a:p>
          <a:p>
            <a:pPr>
              <a:lnSpc>
                <a:spcPct val="80000"/>
              </a:lnSpc>
            </a:pPr>
            <a:r>
              <a:rPr lang="en-US" sz="2400" dirty="0" smtClean="0"/>
              <a:t>Convention </a:t>
            </a:r>
            <a:r>
              <a:rPr lang="en-US" sz="2400" dirty="0"/>
              <a:t>is followed when the Knight begins the game with a tale, as he represents the highest social class in the group. </a:t>
            </a:r>
          </a:p>
        </p:txBody>
      </p:sp>
      <p:pic>
        <p:nvPicPr>
          <p:cNvPr id="22532" name="Picture 4" descr="social class and convention"/>
          <p:cNvPicPr>
            <a:picLocks noChangeAspect="1" noChangeArrowheads="1"/>
          </p:cNvPicPr>
          <p:nvPr/>
        </p:nvPicPr>
        <p:blipFill>
          <a:blip r:embed="rId2" cstate="print"/>
          <a:srcRect/>
          <a:stretch>
            <a:fillRect/>
          </a:stretch>
        </p:blipFill>
        <p:spPr bwMode="auto">
          <a:xfrm>
            <a:off x="5410200" y="4724400"/>
            <a:ext cx="2540000" cy="16637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checkerboard(across)">
                                      <p:cBhvr>
                                        <p:cTn id="17" dur="500"/>
                                        <p:tgtEl>
                                          <p:spTgt spid="225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531">
                                            <p:txEl>
                                              <p:pRg st="6" end="6"/>
                                            </p:txEl>
                                          </p:spTgt>
                                        </p:tgtEl>
                                        <p:attrNameLst>
                                          <p:attrName>style.visibility</p:attrName>
                                        </p:attrNameLst>
                                      </p:cBhvr>
                                      <p:to>
                                        <p:strVal val="visible"/>
                                      </p:to>
                                    </p:set>
                                    <p:animEffect transition="in" filter="checkerboard(across)">
                                      <p:cBhvr>
                                        <p:cTn id="22" dur="500"/>
                                        <p:tgtEl>
                                          <p:spTgt spid="2253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animEffect transition="in" filter="checkerboard(across)">
                                      <p:cBhvr>
                                        <p:cTn id="27" dur="500"/>
                                        <p:tgtEl>
                                          <p:spTgt spid="2253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2532"/>
                                        </p:tgtEl>
                                        <p:attrNameLst>
                                          <p:attrName>style.visibility</p:attrName>
                                        </p:attrNameLst>
                                      </p:cBhvr>
                                      <p:to>
                                        <p:strVal val="visible"/>
                                      </p:to>
                                    </p:set>
                                    <p:animEffect transition="in" filter="checkerboard(across)">
                                      <p:cBhvr>
                                        <p:cTn id="32"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1763</Words>
  <Application>Microsoft Macintosh PowerPoint</Application>
  <PresentationFormat>On-screen Show (4:3)</PresentationFormat>
  <Paragraphs>241</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Introduction to the Canterbury Tales</vt:lpstr>
      <vt:lpstr>The Norman Invasion and the English Language</vt:lpstr>
      <vt:lpstr>The Rise of English</vt:lpstr>
      <vt:lpstr>Literature in Middle English</vt:lpstr>
      <vt:lpstr>The Printing Press</vt:lpstr>
      <vt:lpstr>Style: Historical context and themes</vt:lpstr>
      <vt:lpstr>Geoffrey Chaucer c. 1343-1400</vt:lpstr>
      <vt:lpstr>Chaucer’s Life</vt:lpstr>
      <vt:lpstr>The Canterbury Tales</vt:lpstr>
      <vt:lpstr>The Journey Begins . . .</vt:lpstr>
      <vt:lpstr>PowerPoint Presentation</vt:lpstr>
      <vt:lpstr>Function of General Prologue </vt:lpstr>
      <vt:lpstr>Prologue</vt:lpstr>
      <vt:lpstr>Why Canterbury?</vt:lpstr>
      <vt:lpstr>St. Thomas a Becket</vt:lpstr>
      <vt:lpstr>The Pilgrimage</vt:lpstr>
      <vt:lpstr>Characters and Places in Society</vt:lpstr>
      <vt:lpstr>Look out for....</vt:lpstr>
      <vt:lpstr>The Prologue: Characters</vt:lpstr>
      <vt:lpstr>The Prologue: Characters</vt:lpstr>
      <vt:lpstr>The Prologue: Characters</vt:lpstr>
      <vt:lpstr>The Prologue: Characters</vt:lpstr>
      <vt:lpstr>The Prologue: Characters</vt:lpstr>
      <vt:lpstr>The Prologue: Characters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Canterbury Tales</dc:title>
  <dc:creator>John</dc:creator>
  <cp:lastModifiedBy>Rm. 131</cp:lastModifiedBy>
  <cp:revision>42</cp:revision>
  <dcterms:created xsi:type="dcterms:W3CDTF">2012-10-20T23:13:25Z</dcterms:created>
  <dcterms:modified xsi:type="dcterms:W3CDTF">2013-10-18T13:57:32Z</dcterms:modified>
</cp:coreProperties>
</file>