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3" r:id="rId4"/>
    <p:sldId id="262" r:id="rId5"/>
    <p:sldId id="267" r:id="rId6"/>
    <p:sldId id="266" r:id="rId7"/>
    <p:sldId id="268" r:id="rId8"/>
    <p:sldId id="257" r:id="rId9"/>
    <p:sldId id="258" r:id="rId10"/>
    <p:sldId id="259" r:id="rId11"/>
    <p:sldId id="260" r:id="rId12"/>
    <p:sldId id="264"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78" autoAdjust="0"/>
    <p:restoredTop sz="90060" autoAdjust="0"/>
  </p:normalViewPr>
  <p:slideViewPr>
    <p:cSldViewPr>
      <p:cViewPr>
        <p:scale>
          <a:sx n="139" d="100"/>
          <a:sy n="139" d="100"/>
        </p:scale>
        <p:origin x="-96"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DCC0BE-33FC-46EA-B345-033E4739BEC7}" type="datetimeFigureOut">
              <a:rPr lang="en-US" smtClean="0"/>
              <a:t>4/7/14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ADC442-D085-4B7D-9F1C-BD671126CC2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DCC0BE-33FC-46EA-B345-033E4739BEC7}" type="datetimeFigureOut">
              <a:rPr lang="en-US" smtClean="0"/>
              <a:t>4/7/14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ADC442-D085-4B7D-9F1C-BD671126CC2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DCC0BE-33FC-46EA-B345-033E4739BEC7}" type="datetimeFigureOut">
              <a:rPr lang="en-US" smtClean="0"/>
              <a:t>4/7/14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ADC442-D085-4B7D-9F1C-BD671126CC2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DCC0BE-33FC-46EA-B345-033E4739BEC7}" type="datetimeFigureOut">
              <a:rPr lang="en-US" smtClean="0"/>
              <a:t>4/7/14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ADC442-D085-4B7D-9F1C-BD671126CC2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DCC0BE-33FC-46EA-B345-033E4739BEC7}" type="datetimeFigureOut">
              <a:rPr lang="en-US" smtClean="0"/>
              <a:t>4/7/14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ADC442-D085-4B7D-9F1C-BD671126CC2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DCC0BE-33FC-46EA-B345-033E4739BEC7}" type="datetimeFigureOut">
              <a:rPr lang="en-US" smtClean="0"/>
              <a:t>4/7/14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ADC442-D085-4B7D-9F1C-BD671126CC2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DCC0BE-33FC-46EA-B345-033E4739BEC7}" type="datetimeFigureOut">
              <a:rPr lang="en-US" smtClean="0"/>
              <a:t>4/7/14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ADC442-D085-4B7D-9F1C-BD671126CC2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DCC0BE-33FC-46EA-B345-033E4739BEC7}" type="datetimeFigureOut">
              <a:rPr lang="en-US" smtClean="0"/>
              <a:t>4/7/14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ADC442-D085-4B7D-9F1C-BD671126CC2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DCC0BE-33FC-46EA-B345-033E4739BEC7}" type="datetimeFigureOut">
              <a:rPr lang="en-US" smtClean="0"/>
              <a:t>4/7/14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ADC442-D085-4B7D-9F1C-BD671126CC2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DCC0BE-33FC-46EA-B345-033E4739BEC7}" type="datetimeFigureOut">
              <a:rPr lang="en-US" smtClean="0"/>
              <a:t>4/7/14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ADC442-D085-4B7D-9F1C-BD671126CC2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DCC0BE-33FC-46EA-B345-033E4739BEC7}" type="datetimeFigureOut">
              <a:rPr lang="en-US" smtClean="0"/>
              <a:t>4/7/14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ADC442-D085-4B7D-9F1C-BD671126CC2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DCC0BE-33FC-46EA-B345-033E4739BEC7}" type="datetimeFigureOut">
              <a:rPr lang="en-US" smtClean="0"/>
              <a:t>4/7/14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ADC442-D085-4B7D-9F1C-BD671126CC2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981200"/>
            <a:ext cx="7772400" cy="1470025"/>
          </a:xfrm>
        </p:spPr>
        <p:txBody>
          <a:bodyPr/>
          <a:lstStyle/>
          <a:p>
            <a:r>
              <a:rPr lang="en-US" dirty="0" smtClean="0"/>
              <a:t>The Merchant of Venice</a:t>
            </a:r>
            <a:endParaRPr lang="en-US" dirty="0"/>
          </a:p>
        </p:txBody>
      </p:sp>
      <p:sp>
        <p:nvSpPr>
          <p:cNvPr id="3" name="Subtitle 2"/>
          <p:cNvSpPr>
            <a:spLocks noGrp="1"/>
          </p:cNvSpPr>
          <p:nvPr>
            <p:ph type="subTitle" idx="1"/>
          </p:nvPr>
        </p:nvSpPr>
        <p:spPr>
          <a:xfrm>
            <a:off x="1447800" y="3505200"/>
            <a:ext cx="6400800" cy="914400"/>
          </a:xfrm>
        </p:spPr>
        <p:txBody>
          <a:bodyPr/>
          <a:lstStyle/>
          <a:p>
            <a:r>
              <a:rPr lang="en-US" dirty="0" smtClean="0"/>
              <a:t>William Shakespeare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Characters</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b="1" u="sng" dirty="0" smtClean="0"/>
              <a:t>Prince of Morocco</a:t>
            </a:r>
          </a:p>
          <a:p>
            <a:pPr>
              <a:buNone/>
            </a:pPr>
            <a:r>
              <a:rPr lang="en-US" dirty="0" smtClean="0"/>
              <a:t> </a:t>
            </a:r>
            <a:r>
              <a:rPr lang="en-US" dirty="0" smtClean="0">
                <a:solidFill>
                  <a:srgbClr val="0070C0"/>
                </a:solidFill>
              </a:rPr>
              <a:t>Portia’s suitor </a:t>
            </a:r>
            <a:r>
              <a:rPr lang="en-US" dirty="0" smtClean="0"/>
              <a:t>and the </a:t>
            </a:r>
            <a:r>
              <a:rPr lang="en-US" dirty="0" smtClean="0">
                <a:solidFill>
                  <a:srgbClr val="0070C0"/>
                </a:solidFill>
              </a:rPr>
              <a:t>only Black character in all of Shakespeare outside of Othello</a:t>
            </a:r>
            <a:r>
              <a:rPr lang="en-US" dirty="0" smtClean="0"/>
              <a:t>. Like Othello, he embodies many of the stereotypical Elizabethan perceptions of Moors: violent and sexual. </a:t>
            </a:r>
          </a:p>
          <a:p>
            <a:pPr>
              <a:buNone/>
            </a:pPr>
            <a:endParaRPr lang="en-US" dirty="0" smtClean="0"/>
          </a:p>
          <a:p>
            <a:pPr>
              <a:buNone/>
            </a:pPr>
            <a:r>
              <a:rPr lang="en-US" b="1" u="sng" dirty="0" err="1" smtClean="0"/>
              <a:t>Launcelot</a:t>
            </a:r>
            <a:r>
              <a:rPr lang="en-US" b="1" u="sng" dirty="0" smtClean="0"/>
              <a:t> </a:t>
            </a:r>
            <a:r>
              <a:rPr lang="en-US" b="1" u="sng" dirty="0" err="1" smtClean="0"/>
              <a:t>Gobbo</a:t>
            </a:r>
            <a:endParaRPr lang="en-US" dirty="0"/>
          </a:p>
          <a:p>
            <a:pPr>
              <a:buNone/>
            </a:pPr>
            <a:r>
              <a:rPr lang="en-US" dirty="0" smtClean="0"/>
              <a:t> </a:t>
            </a:r>
            <a:r>
              <a:rPr lang="en-US" dirty="0" smtClean="0">
                <a:solidFill>
                  <a:srgbClr val="0070C0"/>
                </a:solidFill>
              </a:rPr>
              <a:t>Shylock’s comic servant.  </a:t>
            </a:r>
            <a:r>
              <a:rPr lang="en-US" dirty="0" smtClean="0"/>
              <a:t>Debating whether to leave Shylock’s service to serve </a:t>
            </a:r>
            <a:r>
              <a:rPr lang="en-US" dirty="0" err="1" smtClean="0"/>
              <a:t>Bassanio</a:t>
            </a:r>
            <a:r>
              <a:rPr lang="en-US" dirty="0" smtClean="0"/>
              <a:t>.</a:t>
            </a:r>
          </a:p>
          <a:p>
            <a:pPr>
              <a:buNone/>
            </a:pPr>
            <a:endParaRPr lang="en-US" dirty="0" smtClean="0"/>
          </a:p>
          <a:p>
            <a:pPr>
              <a:buNone/>
            </a:pPr>
            <a:r>
              <a:rPr lang="en-US" b="1" u="sng" dirty="0" smtClean="0"/>
              <a:t>Old </a:t>
            </a:r>
            <a:r>
              <a:rPr lang="en-US" b="1" u="sng" dirty="0" err="1" smtClean="0"/>
              <a:t>Gobbo</a:t>
            </a:r>
            <a:endParaRPr lang="en-US" dirty="0"/>
          </a:p>
          <a:p>
            <a:pPr>
              <a:buNone/>
            </a:pPr>
            <a:r>
              <a:rPr lang="en-US" dirty="0" smtClean="0"/>
              <a:t> </a:t>
            </a:r>
            <a:r>
              <a:rPr lang="en-US" dirty="0" err="1" smtClean="0">
                <a:solidFill>
                  <a:srgbClr val="0070C0"/>
                </a:solidFill>
              </a:rPr>
              <a:t>Launcelot’s</a:t>
            </a:r>
            <a:r>
              <a:rPr lang="en-US" dirty="0" smtClean="0">
                <a:solidFill>
                  <a:srgbClr val="0070C0"/>
                </a:solidFill>
              </a:rPr>
              <a:t> blind father </a:t>
            </a:r>
            <a:r>
              <a:rPr lang="en-US" dirty="0" smtClean="0"/>
              <a:t>who has not encountered his son in years.</a:t>
            </a:r>
          </a:p>
          <a:p>
            <a:pPr>
              <a:buNone/>
            </a:pPr>
            <a:endParaRPr lang="en-US" dirty="0" smtClean="0"/>
          </a:p>
          <a:p>
            <a:pPr>
              <a:buNone/>
            </a:pPr>
            <a:r>
              <a:rPr lang="en-US" b="1" u="sng" dirty="0" smtClean="0"/>
              <a:t>Jessica</a:t>
            </a:r>
            <a:endParaRPr lang="en-US" dirty="0"/>
          </a:p>
          <a:p>
            <a:pPr>
              <a:buNone/>
            </a:pPr>
            <a:r>
              <a:rPr lang="en-US" dirty="0" smtClean="0"/>
              <a:t> </a:t>
            </a:r>
            <a:r>
              <a:rPr lang="en-US" dirty="0" smtClean="0">
                <a:solidFill>
                  <a:srgbClr val="0070C0"/>
                </a:solidFill>
              </a:rPr>
              <a:t>Shylock’s daughter; wants to marry Lorenzo</a:t>
            </a:r>
            <a:r>
              <a:rPr lang="en-US" dirty="0" smtClean="0"/>
              <a:t>. She converts to Christianity in order to further assimilate into the Christian society of Venice.</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u="sng" dirty="0" smtClean="0"/>
              <a:t>Prince of </a:t>
            </a:r>
            <a:r>
              <a:rPr lang="en-US" b="1" u="sng" dirty="0" err="1" smtClean="0"/>
              <a:t>Arragon</a:t>
            </a:r>
            <a:endParaRPr lang="en-US" dirty="0"/>
          </a:p>
          <a:p>
            <a:pPr>
              <a:buNone/>
            </a:pPr>
            <a:r>
              <a:rPr lang="en-US" dirty="0" smtClean="0"/>
              <a:t> </a:t>
            </a:r>
            <a:r>
              <a:rPr lang="en-US" dirty="0" smtClean="0">
                <a:solidFill>
                  <a:srgbClr val="0070C0"/>
                </a:solidFill>
              </a:rPr>
              <a:t>One of Portia’s suitors </a:t>
            </a:r>
            <a:r>
              <a:rPr lang="en-US" dirty="0" smtClean="0"/>
              <a:t>who greedily chooses the golden casket.</a:t>
            </a:r>
          </a:p>
          <a:p>
            <a:pPr>
              <a:buNone/>
            </a:pPr>
            <a:endParaRPr lang="en-US" dirty="0" smtClean="0"/>
          </a:p>
          <a:p>
            <a:pPr>
              <a:buNone/>
            </a:pPr>
            <a:r>
              <a:rPr lang="en-US" b="1" u="sng" dirty="0" smtClean="0"/>
              <a:t>Tubal</a:t>
            </a:r>
            <a:endParaRPr lang="en-US" dirty="0"/>
          </a:p>
          <a:p>
            <a:pPr>
              <a:buNone/>
            </a:pPr>
            <a:r>
              <a:rPr lang="en-US" dirty="0" smtClean="0"/>
              <a:t> </a:t>
            </a:r>
            <a:r>
              <a:rPr lang="en-US" dirty="0" smtClean="0">
                <a:solidFill>
                  <a:srgbClr val="0070C0"/>
                </a:solidFill>
              </a:rPr>
              <a:t>Shylock’s friend, the only other Jew in the play</a:t>
            </a:r>
            <a:r>
              <a:rPr lang="en-US" dirty="0" smtClean="0"/>
              <a:t>, who functions as a news bearer of Jessica’s escape and of her consequent behavior.</a:t>
            </a:r>
          </a:p>
          <a:p>
            <a:pPr>
              <a:buNone/>
            </a:pPr>
            <a:endParaRPr lang="en-US" dirty="0" smtClean="0"/>
          </a:p>
          <a:p>
            <a:pPr>
              <a:buNone/>
            </a:pPr>
            <a:r>
              <a:rPr lang="en-US" b="1" u="sng" dirty="0" smtClean="0"/>
              <a:t>Balthazar and </a:t>
            </a:r>
            <a:r>
              <a:rPr lang="en-US" b="1" u="sng" dirty="0" err="1" smtClean="0"/>
              <a:t>Stephano</a:t>
            </a:r>
            <a:endParaRPr lang="en-US" dirty="0"/>
          </a:p>
          <a:p>
            <a:pPr>
              <a:buNone/>
            </a:pPr>
            <a:r>
              <a:rPr lang="en-US" dirty="0" smtClean="0"/>
              <a:t> </a:t>
            </a:r>
            <a:r>
              <a:rPr lang="en-US" dirty="0" smtClean="0">
                <a:solidFill>
                  <a:srgbClr val="0070C0"/>
                </a:solidFill>
              </a:rPr>
              <a:t>Servants to Portia.</a:t>
            </a:r>
          </a:p>
          <a:p>
            <a:pPr>
              <a:buNone/>
            </a:pPr>
            <a:endParaRPr lang="en-US" dirty="0" smtClean="0">
              <a:solidFill>
                <a:srgbClr val="0070C0"/>
              </a:solidFill>
            </a:endParaRPr>
          </a:p>
          <a:p>
            <a:pPr>
              <a:buNone/>
            </a:pPr>
            <a:r>
              <a:rPr lang="en-US" b="1" u="sng" dirty="0" smtClean="0"/>
              <a:t>The Duke of Venice</a:t>
            </a:r>
            <a:endParaRPr lang="en-US" dirty="0"/>
          </a:p>
          <a:p>
            <a:pPr>
              <a:buNone/>
            </a:pPr>
            <a:r>
              <a:rPr lang="en-US" dirty="0" smtClean="0"/>
              <a:t> </a:t>
            </a:r>
            <a:r>
              <a:rPr lang="en-US" dirty="0" smtClean="0">
                <a:solidFill>
                  <a:srgbClr val="0070C0"/>
                </a:solidFill>
              </a:rPr>
              <a:t>The reigning official of Venice who presides over the court</a:t>
            </a:r>
            <a:r>
              <a:rPr lang="en-US" dirty="0" smtClean="0"/>
              <a:t> where Shylock intends to collect on his bond.</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solidFill>
                  <a:srgbClr val="0070C0"/>
                </a:solidFill>
              </a:rPr>
              <a:t>The play takes place in Italy, both in Venice and Belmont.</a:t>
            </a:r>
          </a:p>
          <a:p>
            <a:pPr>
              <a:buNone/>
            </a:pPr>
            <a:endParaRPr lang="en-US" dirty="0" smtClean="0"/>
          </a:p>
          <a:p>
            <a:r>
              <a:rPr lang="en-US" dirty="0" smtClean="0">
                <a:solidFill>
                  <a:srgbClr val="0070C0"/>
                </a:solidFill>
              </a:rPr>
              <a:t>Venice = Exciting , </a:t>
            </a:r>
            <a:r>
              <a:rPr lang="en-US" dirty="0">
                <a:solidFill>
                  <a:srgbClr val="0070C0"/>
                </a:solidFill>
              </a:rPr>
              <a:t>cosmopolitan </a:t>
            </a:r>
            <a:r>
              <a:rPr lang="en-US" dirty="0" smtClean="0">
                <a:solidFill>
                  <a:srgbClr val="0070C0"/>
                </a:solidFill>
              </a:rPr>
              <a:t>setting</a:t>
            </a:r>
            <a:r>
              <a:rPr lang="en-US" dirty="0" smtClean="0"/>
              <a:t>.  Hotspot for business and trade. </a:t>
            </a:r>
            <a:r>
              <a:rPr lang="en-US" dirty="0"/>
              <a:t>While Jews had been legally banned from England since 1290, Venice had laws in place to protect non-Venetian traders who supported the city's economic well-being</a:t>
            </a:r>
            <a:r>
              <a:rPr lang="en-US" dirty="0" smtClean="0"/>
              <a:t>.</a:t>
            </a:r>
            <a:endParaRPr lang="en-US" dirty="0"/>
          </a:p>
          <a:p>
            <a:endParaRPr lang="en-US" dirty="0" smtClean="0"/>
          </a:p>
          <a:p>
            <a:r>
              <a:rPr lang="en-US" dirty="0" smtClean="0"/>
              <a:t>Although </a:t>
            </a:r>
            <a:r>
              <a:rPr lang="en-US" dirty="0"/>
              <a:t>16th century Venice was more tolerant of foreigners than Elizabethan England, Jews in Venice were confined to ghettos at the time Shakespeare wrote </a:t>
            </a:r>
            <a:r>
              <a:rPr lang="en-US" i="1" dirty="0"/>
              <a:t>The Merchant of Venice</a:t>
            </a:r>
            <a:r>
              <a:rPr lang="en-US" dirty="0"/>
              <a:t>. (Shakespeare, however, doesn't ever acknowledge this in the play</a:t>
            </a:r>
            <a:r>
              <a:rPr lang="en-US" dirty="0" smtClean="0"/>
              <a:t>.)</a:t>
            </a:r>
          </a:p>
          <a:p>
            <a:pPr>
              <a:buNone/>
            </a:pPr>
            <a:endParaRPr lang="en-US" dirty="0"/>
          </a:p>
          <a:p>
            <a:r>
              <a:rPr lang="en-US" dirty="0">
                <a:solidFill>
                  <a:srgbClr val="0070C0"/>
                </a:solidFill>
              </a:rPr>
              <a:t>Belmont </a:t>
            </a:r>
            <a:r>
              <a:rPr lang="en-US" dirty="0" smtClean="0">
                <a:solidFill>
                  <a:srgbClr val="0070C0"/>
                </a:solidFill>
              </a:rPr>
              <a:t>= Contrast to the city</a:t>
            </a:r>
            <a:r>
              <a:rPr lang="en-US" dirty="0" smtClean="0"/>
              <a:t>. </a:t>
            </a:r>
            <a:r>
              <a:rPr lang="en-US" dirty="0"/>
              <a:t>It's also a place of easy wealth, beauty, and peace, which makes it a great refuge from the cosmopolitan world of Venice. </a:t>
            </a:r>
            <a:r>
              <a:rPr lang="en-US" dirty="0" smtClean="0"/>
              <a:t>Belmont </a:t>
            </a:r>
            <a:r>
              <a:rPr lang="en-US" dirty="0"/>
              <a:t>is </a:t>
            </a:r>
            <a:r>
              <a:rPr lang="en-US" dirty="0" smtClean="0"/>
              <a:t>almost a fairy-tale </a:t>
            </a:r>
            <a:r>
              <a:rPr lang="en-US" dirty="0"/>
              <a:t>version of real life. Real life is </a:t>
            </a:r>
            <a:r>
              <a:rPr lang="en-US" dirty="0" smtClean="0"/>
              <a:t>gritty/serious, </a:t>
            </a:r>
            <a:r>
              <a:rPr lang="en-US" dirty="0"/>
              <a:t>more like Venice</a:t>
            </a:r>
            <a:r>
              <a:rPr lang="en-US" dirty="0" smtClean="0"/>
              <a:t>.</a:t>
            </a:r>
            <a:endParaRPr lang="en-US"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play opens in the city of Venice with a conversation between Antonio and his two friends, </a:t>
            </a:r>
            <a:r>
              <a:rPr lang="en-US" dirty="0" err="1" smtClean="0"/>
              <a:t>Salarino</a:t>
            </a:r>
            <a:r>
              <a:rPr lang="en-US" dirty="0" smtClean="0"/>
              <a:t> and </a:t>
            </a:r>
            <a:r>
              <a:rPr lang="en-US" dirty="0" err="1" smtClean="0"/>
              <a:t>Solanio</a:t>
            </a:r>
            <a:r>
              <a:rPr lang="en-US" dirty="0" smtClean="0"/>
              <a:t>.  </a:t>
            </a:r>
          </a:p>
          <a:p>
            <a:endParaRPr lang="en-US" dirty="0"/>
          </a:p>
          <a:p>
            <a:r>
              <a:rPr lang="en-US" dirty="0" smtClean="0"/>
              <a:t>Antonio is depressed, and </a:t>
            </a:r>
            <a:r>
              <a:rPr lang="en-US" dirty="0" err="1" smtClean="0"/>
              <a:t>Salarino</a:t>
            </a:r>
            <a:r>
              <a:rPr lang="en-US" dirty="0" smtClean="0"/>
              <a:t> and </a:t>
            </a:r>
            <a:r>
              <a:rPr lang="en-US" dirty="0" err="1" smtClean="0"/>
              <a:t>Solanio</a:t>
            </a:r>
            <a:r>
              <a:rPr lang="en-US" dirty="0" smtClean="0"/>
              <a:t> think they know why.</a:t>
            </a:r>
          </a:p>
          <a:p>
            <a:endParaRPr lang="en-US" dirty="0"/>
          </a:p>
          <a:p>
            <a:r>
              <a:rPr lang="en-US" dirty="0" smtClean="0"/>
              <a:t>The three men then encounter </a:t>
            </a:r>
            <a:r>
              <a:rPr lang="en-US" dirty="0" err="1" smtClean="0"/>
              <a:t>Bassanio</a:t>
            </a:r>
            <a:r>
              <a:rPr lang="en-US" dirty="0" smtClean="0"/>
              <a:t>, walking with two of his friends, Lorenzo and </a:t>
            </a:r>
            <a:r>
              <a:rPr lang="en-US" dirty="0" err="1" smtClean="0"/>
              <a:t>Gratiano</a:t>
            </a:r>
            <a:r>
              <a:rPr lang="en-US" dirty="0" smtClean="0"/>
              <a:t>.  </a:t>
            </a:r>
          </a:p>
          <a:p>
            <a:endParaRPr lang="en-US" dirty="0"/>
          </a:p>
          <a:p>
            <a:r>
              <a:rPr lang="en-US" dirty="0" smtClean="0"/>
              <a:t>After some of the group members leave, </a:t>
            </a:r>
            <a:r>
              <a:rPr lang="en-US" dirty="0" err="1" smtClean="0"/>
              <a:t>Bassanio</a:t>
            </a:r>
            <a:r>
              <a:rPr lang="en-US" smtClean="0"/>
              <a:t> explains </a:t>
            </a:r>
            <a:r>
              <a:rPr lang="en-US" dirty="0" smtClean="0"/>
              <a:t>to Antonio what his plans are and why he needs additional money to achieve them.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b="1" dirty="0"/>
              <a:t>The Merchant of Venice</a:t>
            </a:r>
          </a:p>
        </p:txBody>
      </p:sp>
      <p:sp>
        <p:nvSpPr>
          <p:cNvPr id="15363" name="Rectangle 3"/>
          <p:cNvSpPr>
            <a:spLocks noGrp="1" noChangeArrowheads="1"/>
          </p:cNvSpPr>
          <p:nvPr>
            <p:ph type="body" idx="1"/>
          </p:nvPr>
        </p:nvSpPr>
        <p:spPr/>
        <p:txBody>
          <a:bodyPr>
            <a:normAutofit fontScale="92500" lnSpcReduction="10000"/>
          </a:bodyPr>
          <a:lstStyle/>
          <a:p>
            <a:pPr>
              <a:lnSpc>
                <a:spcPct val="90000"/>
              </a:lnSpc>
            </a:pPr>
            <a:r>
              <a:rPr lang="en-US" sz="2800" dirty="0">
                <a:solidFill>
                  <a:srgbClr val="0070C0"/>
                </a:solidFill>
              </a:rPr>
              <a:t>Written </a:t>
            </a:r>
            <a:r>
              <a:rPr lang="en-US" sz="2800" dirty="0" smtClean="0">
                <a:solidFill>
                  <a:srgbClr val="0070C0"/>
                </a:solidFill>
              </a:rPr>
              <a:t>around </a:t>
            </a:r>
            <a:r>
              <a:rPr lang="en-US" sz="2800" dirty="0">
                <a:solidFill>
                  <a:srgbClr val="0070C0"/>
                </a:solidFill>
              </a:rPr>
              <a:t>1597</a:t>
            </a:r>
          </a:p>
          <a:p>
            <a:pPr>
              <a:lnSpc>
                <a:spcPct val="90000"/>
              </a:lnSpc>
            </a:pPr>
            <a:r>
              <a:rPr lang="en-US" sz="2800" dirty="0"/>
              <a:t>Written as a </a:t>
            </a:r>
            <a:r>
              <a:rPr lang="en-US" sz="2800" dirty="0">
                <a:solidFill>
                  <a:srgbClr val="0070C0"/>
                </a:solidFill>
              </a:rPr>
              <a:t>romantic comedy </a:t>
            </a:r>
            <a:r>
              <a:rPr lang="en-US" sz="2800" dirty="0"/>
              <a:t>since it is about love and ends </a:t>
            </a:r>
            <a:r>
              <a:rPr lang="en-US" sz="2800" dirty="0" smtClean="0"/>
              <a:t>happily</a:t>
            </a:r>
          </a:p>
          <a:p>
            <a:pPr>
              <a:lnSpc>
                <a:spcPct val="90000"/>
              </a:lnSpc>
            </a:pPr>
            <a:r>
              <a:rPr lang="en-US" sz="2800" dirty="0" smtClean="0"/>
              <a:t>Also </a:t>
            </a:r>
            <a:r>
              <a:rPr lang="en-US" sz="2800" dirty="0" smtClean="0">
                <a:solidFill>
                  <a:srgbClr val="0070C0"/>
                </a:solidFill>
              </a:rPr>
              <a:t>considered a dark comedy</a:t>
            </a:r>
            <a:r>
              <a:rPr lang="en-US" sz="2800" dirty="0" smtClean="0"/>
              <a:t>, focusing on </a:t>
            </a:r>
            <a:r>
              <a:rPr lang="en-US" sz="2800" dirty="0" smtClean="0">
                <a:solidFill>
                  <a:srgbClr val="0070C0"/>
                </a:solidFill>
              </a:rPr>
              <a:t>greed, racism, and abuse of power.</a:t>
            </a:r>
            <a:endParaRPr lang="en-US" sz="2800" dirty="0">
              <a:solidFill>
                <a:srgbClr val="0070C0"/>
              </a:solidFill>
            </a:endParaRPr>
          </a:p>
          <a:p>
            <a:pPr>
              <a:lnSpc>
                <a:spcPct val="90000"/>
              </a:lnSpc>
            </a:pPr>
            <a:r>
              <a:rPr lang="en-US" sz="2800" dirty="0"/>
              <a:t>Fuses many dramatic elements: romantic courtship, riddling love tests, eloping lovers, comic confusions, a gripping courtroom trial, and a seemingly harmonious final act</a:t>
            </a:r>
          </a:p>
          <a:p>
            <a:pPr>
              <a:lnSpc>
                <a:spcPct val="90000"/>
              </a:lnSpc>
            </a:pPr>
            <a:r>
              <a:rPr lang="en-US" sz="2800" dirty="0"/>
              <a:t>At the </a:t>
            </a:r>
            <a:r>
              <a:rPr lang="en-US" sz="2800" dirty="0">
                <a:solidFill>
                  <a:srgbClr val="0070C0"/>
                </a:solidFill>
              </a:rPr>
              <a:t>core of the play is Shylock, the Jewish moneylender.</a:t>
            </a:r>
            <a:r>
              <a:rPr lang="en-US" sz="2800" dirty="0"/>
              <a:t>  He only </a:t>
            </a:r>
            <a:r>
              <a:rPr lang="en-US" sz="2800" dirty="0">
                <a:solidFill>
                  <a:srgbClr val="0070C0"/>
                </a:solidFill>
              </a:rPr>
              <a:t>appears in five of the 20 scenes, but his presence dominates </a:t>
            </a:r>
            <a:r>
              <a:rPr lang="en-US" sz="2800" dirty="0"/>
              <a:t>the play.</a:t>
            </a:r>
          </a:p>
          <a:p>
            <a:pPr>
              <a:lnSpc>
                <a:spcPct val="90000"/>
              </a:lnSpc>
            </a:pPr>
            <a:endParaRPr lang="en-US" sz="2800"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Elements of Shakespearian Comedy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Emphasis on </a:t>
            </a:r>
            <a:r>
              <a:rPr lang="en-US" dirty="0" smtClean="0">
                <a:solidFill>
                  <a:srgbClr val="0070C0"/>
                </a:solidFill>
              </a:rPr>
              <a:t>situations over characters</a:t>
            </a:r>
            <a:endParaRPr lang="en-US" dirty="0">
              <a:solidFill>
                <a:srgbClr val="0070C0"/>
              </a:solidFill>
            </a:endParaRPr>
          </a:p>
          <a:p>
            <a:r>
              <a:rPr lang="en-US" dirty="0"/>
              <a:t>A </a:t>
            </a:r>
            <a:r>
              <a:rPr lang="en-US" dirty="0">
                <a:solidFill>
                  <a:srgbClr val="0070C0"/>
                </a:solidFill>
              </a:rPr>
              <a:t>struggle of young lovers </a:t>
            </a:r>
            <a:r>
              <a:rPr lang="en-US" dirty="0"/>
              <a:t>to overcome difficulty, often </a:t>
            </a:r>
            <a:r>
              <a:rPr lang="en-US" dirty="0" smtClean="0"/>
              <a:t>caused by </a:t>
            </a:r>
            <a:r>
              <a:rPr lang="en-US" dirty="0"/>
              <a:t>elders</a:t>
            </a:r>
          </a:p>
          <a:p>
            <a:r>
              <a:rPr lang="en-US" dirty="0"/>
              <a:t>Separation and </a:t>
            </a:r>
            <a:r>
              <a:rPr lang="en-US" dirty="0" smtClean="0"/>
              <a:t>reunification</a:t>
            </a:r>
            <a:endParaRPr lang="en-US" dirty="0"/>
          </a:p>
          <a:p>
            <a:r>
              <a:rPr lang="en-US" dirty="0">
                <a:solidFill>
                  <a:srgbClr val="0070C0"/>
                </a:solidFill>
              </a:rPr>
              <a:t>Deception</a:t>
            </a:r>
            <a:r>
              <a:rPr lang="en-US" dirty="0"/>
              <a:t> among characters (</a:t>
            </a:r>
            <a:r>
              <a:rPr lang="en-US" dirty="0">
                <a:solidFill>
                  <a:srgbClr val="0070C0"/>
                </a:solidFill>
              </a:rPr>
              <a:t>especially mistaken identity</a:t>
            </a:r>
            <a:r>
              <a:rPr lang="en-US" dirty="0"/>
              <a:t>)</a:t>
            </a:r>
          </a:p>
          <a:p>
            <a:r>
              <a:rPr lang="en-US" dirty="0" smtClean="0">
                <a:solidFill>
                  <a:srgbClr val="0070C0"/>
                </a:solidFill>
              </a:rPr>
              <a:t>Family disputes</a:t>
            </a:r>
            <a:endParaRPr lang="en-US" dirty="0">
              <a:solidFill>
                <a:srgbClr val="0070C0"/>
              </a:solidFill>
            </a:endParaRPr>
          </a:p>
          <a:p>
            <a:r>
              <a:rPr lang="en-US" dirty="0">
                <a:solidFill>
                  <a:srgbClr val="0070C0"/>
                </a:solidFill>
              </a:rPr>
              <a:t>Multiple, intertwining plots</a:t>
            </a:r>
          </a:p>
          <a:p>
            <a:r>
              <a:rPr lang="en-US" dirty="0"/>
              <a:t>Use of </a:t>
            </a:r>
            <a:r>
              <a:rPr lang="en-US" dirty="0" smtClean="0">
                <a:solidFill>
                  <a:srgbClr val="0070C0"/>
                </a:solidFill>
              </a:rPr>
              <a:t>different styles </a:t>
            </a:r>
            <a:r>
              <a:rPr lang="en-US" dirty="0">
                <a:solidFill>
                  <a:srgbClr val="0070C0"/>
                </a:solidFill>
              </a:rPr>
              <a:t>of comedy</a:t>
            </a:r>
            <a:r>
              <a:rPr lang="en-US" dirty="0"/>
              <a:t> (slapstick, puns, dry </a:t>
            </a:r>
            <a:r>
              <a:rPr lang="en-US" dirty="0" err="1"/>
              <a:t>humour</a:t>
            </a:r>
            <a:r>
              <a:rPr lang="en-US" dirty="0"/>
              <a:t>, earthy </a:t>
            </a:r>
            <a:r>
              <a:rPr lang="en-US" dirty="0" smtClean="0"/>
              <a:t>humor</a:t>
            </a:r>
            <a:r>
              <a:rPr lang="en-US" dirty="0"/>
              <a:t>, witty banter, practical jokes</a:t>
            </a:r>
            <a:r>
              <a:rPr lang="en-US" dirty="0" smtClean="0"/>
              <a:t>)</a:t>
            </a:r>
          </a:p>
          <a:p>
            <a:r>
              <a:rPr lang="en-US" dirty="0" smtClean="0">
                <a:solidFill>
                  <a:srgbClr val="0070C0"/>
                </a:solidFill>
              </a:rPr>
              <a:t>Country life </a:t>
            </a:r>
            <a:r>
              <a:rPr lang="en-US" dirty="0" err="1" smtClean="0">
                <a:solidFill>
                  <a:srgbClr val="0070C0"/>
                </a:solidFill>
              </a:rPr>
              <a:t>vs</a:t>
            </a:r>
            <a:r>
              <a:rPr lang="en-US" dirty="0" smtClean="0">
                <a:solidFill>
                  <a:srgbClr val="0070C0"/>
                </a:solidFill>
              </a:rPr>
              <a:t> city life.</a:t>
            </a:r>
            <a:endParaRPr lang="en-US" dirty="0">
              <a:solidFill>
                <a:srgbClr val="0070C0"/>
              </a:solidFill>
            </a:endParaRPr>
          </a:p>
          <a:p>
            <a:r>
              <a:rPr lang="en-US" dirty="0" smtClean="0">
                <a:solidFill>
                  <a:srgbClr val="0070C0"/>
                </a:solidFill>
              </a:rPr>
              <a:t>Happy ending, usually involving weddings</a:t>
            </a:r>
            <a:r>
              <a:rPr lang="en-US" dirty="0" smtClean="0"/>
              <a:t>.   A given…without </a:t>
            </a:r>
            <a:r>
              <a:rPr lang="en-US" dirty="0"/>
              <a:t>a happy </a:t>
            </a:r>
            <a:r>
              <a:rPr lang="en-US" dirty="0" smtClean="0"/>
              <a:t>ending, </a:t>
            </a:r>
            <a:r>
              <a:rPr lang="en-US" dirty="0"/>
              <a:t>can't be a comedy</a:t>
            </a:r>
            <a:r>
              <a:rPr lang="en-US" dirty="0" smtClean="0"/>
              <a:t>.</a:t>
            </a:r>
          </a:p>
          <a:p>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r>
              <a:rPr lang="en-US" b="1" dirty="0"/>
              <a:t>Theatrical </a:t>
            </a:r>
            <a:r>
              <a:rPr lang="en-US" b="1" dirty="0" smtClean="0"/>
              <a:t>Tradition of the Jewish People</a:t>
            </a:r>
            <a:endParaRPr lang="en-US" b="1" dirty="0"/>
          </a:p>
        </p:txBody>
      </p:sp>
      <p:sp>
        <p:nvSpPr>
          <p:cNvPr id="16387" name="Rectangle 3"/>
          <p:cNvSpPr>
            <a:spLocks noGrp="1" noChangeArrowheads="1"/>
          </p:cNvSpPr>
          <p:nvPr>
            <p:ph type="body" idx="1"/>
          </p:nvPr>
        </p:nvSpPr>
        <p:spPr/>
        <p:txBody>
          <a:bodyPr>
            <a:normAutofit fontScale="85000" lnSpcReduction="10000"/>
          </a:bodyPr>
          <a:lstStyle/>
          <a:p>
            <a:pPr>
              <a:lnSpc>
                <a:spcPct val="80000"/>
              </a:lnSpc>
            </a:pPr>
            <a:r>
              <a:rPr lang="en-US" sz="2800" dirty="0" smtClean="0"/>
              <a:t>Stereotypes, especially those based on race, are prevalent in The Merchant of Venice.  The predominant opinions of the time period help drive the action.</a:t>
            </a:r>
          </a:p>
          <a:p>
            <a:pPr>
              <a:lnSpc>
                <a:spcPct val="80000"/>
              </a:lnSpc>
              <a:buNone/>
            </a:pPr>
            <a:endParaRPr lang="en-US" sz="2800" dirty="0" smtClean="0"/>
          </a:p>
          <a:p>
            <a:pPr>
              <a:lnSpc>
                <a:spcPct val="80000"/>
              </a:lnSpc>
            </a:pPr>
            <a:r>
              <a:rPr lang="en-US" sz="2800" dirty="0" smtClean="0"/>
              <a:t>During Shakespeare’s time, Jews </a:t>
            </a:r>
            <a:r>
              <a:rPr lang="en-US" sz="2800" dirty="0"/>
              <a:t>were often viewed as responsible for Christ’s crucifixion</a:t>
            </a:r>
            <a:r>
              <a:rPr lang="en-US" sz="2800" dirty="0" smtClean="0"/>
              <a:t>.</a:t>
            </a:r>
          </a:p>
          <a:p>
            <a:pPr>
              <a:lnSpc>
                <a:spcPct val="80000"/>
              </a:lnSpc>
            </a:pPr>
            <a:endParaRPr lang="en-US" sz="2800" dirty="0"/>
          </a:p>
          <a:p>
            <a:pPr>
              <a:lnSpc>
                <a:spcPct val="80000"/>
              </a:lnSpc>
            </a:pPr>
            <a:r>
              <a:rPr lang="en-US" sz="2800" dirty="0">
                <a:solidFill>
                  <a:srgbClr val="0070C0"/>
                </a:solidFill>
              </a:rPr>
              <a:t>Jews </a:t>
            </a:r>
            <a:r>
              <a:rPr lang="en-US" sz="2800" dirty="0" smtClean="0">
                <a:solidFill>
                  <a:srgbClr val="0070C0"/>
                </a:solidFill>
              </a:rPr>
              <a:t>often considered the </a:t>
            </a:r>
            <a:r>
              <a:rPr lang="en-US" sz="2800" dirty="0">
                <a:solidFill>
                  <a:srgbClr val="0070C0"/>
                </a:solidFill>
              </a:rPr>
              <a:t>evil villains of Elizabethan drama</a:t>
            </a:r>
            <a:r>
              <a:rPr lang="en-US" sz="2800" dirty="0"/>
              <a:t>.  They were one-dimensional stereotypical characters</a:t>
            </a:r>
            <a:r>
              <a:rPr lang="en-US" sz="2800" dirty="0" smtClean="0"/>
              <a:t>.</a:t>
            </a:r>
          </a:p>
          <a:p>
            <a:pPr>
              <a:lnSpc>
                <a:spcPct val="80000"/>
              </a:lnSpc>
            </a:pPr>
            <a:endParaRPr lang="en-US" sz="2800" dirty="0"/>
          </a:p>
          <a:p>
            <a:pPr>
              <a:lnSpc>
                <a:spcPct val="80000"/>
              </a:lnSpc>
            </a:pPr>
            <a:r>
              <a:rPr lang="en-US" sz="2800" dirty="0" smtClean="0">
                <a:solidFill>
                  <a:srgbClr val="0070C0"/>
                </a:solidFill>
              </a:rPr>
              <a:t>Play demonstrates the extremes of anti-</a:t>
            </a:r>
            <a:r>
              <a:rPr lang="en-US" sz="2800" dirty="0" err="1" smtClean="0">
                <a:solidFill>
                  <a:srgbClr val="0070C0"/>
                </a:solidFill>
              </a:rPr>
              <a:t>semitism</a:t>
            </a:r>
            <a:r>
              <a:rPr lang="en-US" sz="2800" dirty="0" smtClean="0">
                <a:solidFill>
                  <a:srgbClr val="0070C0"/>
                </a:solidFill>
              </a:rPr>
              <a:t> during Shakespeare’s time.</a:t>
            </a:r>
          </a:p>
          <a:p>
            <a:pPr>
              <a:lnSpc>
                <a:spcPct val="80000"/>
              </a:lnSpc>
            </a:pPr>
            <a:endParaRPr lang="en-US" sz="2800" dirty="0" smtClean="0"/>
          </a:p>
          <a:p>
            <a:pPr>
              <a:lnSpc>
                <a:spcPct val="80000"/>
              </a:lnSpc>
            </a:pPr>
            <a:r>
              <a:rPr lang="en-US" sz="2800" i="1" dirty="0" smtClean="0"/>
              <a:t>The </a:t>
            </a:r>
            <a:r>
              <a:rPr lang="en-US" sz="2800" i="1" dirty="0"/>
              <a:t>Jew of Malta, </a:t>
            </a:r>
            <a:r>
              <a:rPr lang="en-US" sz="2800" dirty="0"/>
              <a:t>written in 1589 by Christopher Marlowe, is one such</a:t>
            </a:r>
            <a:r>
              <a:rPr lang="en-US" sz="2800" i="1" dirty="0"/>
              <a:t> </a:t>
            </a:r>
            <a:r>
              <a:rPr lang="en-US" sz="2800" dirty="0"/>
              <a:t>work.</a:t>
            </a:r>
            <a:r>
              <a:rPr lang="en-US" sz="2800" i="1" dirty="0"/>
              <a:t>  </a:t>
            </a:r>
            <a:r>
              <a:rPr lang="en-US" sz="2800" dirty="0"/>
              <a:t>Marlowe was Shakespeare greatest rival.</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Anti-Semitism</a:t>
            </a:r>
            <a:endParaRPr lang="en-US" dirty="0"/>
          </a:p>
        </p:txBody>
      </p:sp>
      <p:sp>
        <p:nvSpPr>
          <p:cNvPr id="3" name="Content Placeholder 2"/>
          <p:cNvSpPr>
            <a:spLocks noGrp="1"/>
          </p:cNvSpPr>
          <p:nvPr>
            <p:ph idx="1"/>
          </p:nvPr>
        </p:nvSpPr>
        <p:spPr>
          <a:xfrm>
            <a:off x="457200" y="1600200"/>
            <a:ext cx="8229600" cy="4876800"/>
          </a:xfrm>
        </p:spPr>
        <p:txBody>
          <a:bodyPr>
            <a:normAutofit fontScale="70000" lnSpcReduction="20000"/>
          </a:bodyPr>
          <a:lstStyle/>
          <a:p>
            <a:r>
              <a:rPr lang="en-GB" dirty="0" smtClean="0"/>
              <a:t>Main antagonist, Shylock, </a:t>
            </a:r>
            <a:r>
              <a:rPr lang="en-GB" dirty="0"/>
              <a:t>is a Jew</a:t>
            </a:r>
            <a:endParaRPr lang="en-US" dirty="0"/>
          </a:p>
          <a:p>
            <a:r>
              <a:rPr lang="en-GB" dirty="0" smtClean="0"/>
              <a:t>Jews </a:t>
            </a:r>
            <a:r>
              <a:rPr lang="en-GB" dirty="0"/>
              <a:t>have suffered horrible persecutions </a:t>
            </a:r>
            <a:endParaRPr lang="en-GB" dirty="0" smtClean="0"/>
          </a:p>
          <a:p>
            <a:r>
              <a:rPr lang="en-GB" dirty="0" smtClean="0"/>
              <a:t>The </a:t>
            </a:r>
            <a:r>
              <a:rPr lang="en-GB" dirty="0"/>
              <a:t>Romans chased the Jews out of Israel because they were not Catholic – this is called the </a:t>
            </a:r>
            <a:r>
              <a:rPr lang="en-GB" dirty="0" smtClean="0"/>
              <a:t>Diaspora.</a:t>
            </a:r>
            <a:endParaRPr lang="en-US" dirty="0"/>
          </a:p>
          <a:p>
            <a:r>
              <a:rPr lang="en-GB" dirty="0" smtClean="0"/>
              <a:t>Throughout </a:t>
            </a:r>
            <a:r>
              <a:rPr lang="en-GB" dirty="0"/>
              <a:t>history Jews have frequently been prevented from doing certain businesses or owning land </a:t>
            </a:r>
            <a:endParaRPr lang="en-GB" dirty="0" smtClean="0"/>
          </a:p>
          <a:p>
            <a:r>
              <a:rPr lang="en-GB" dirty="0" smtClean="0"/>
              <a:t>Few </a:t>
            </a:r>
            <a:r>
              <a:rPr lang="en-GB" dirty="0"/>
              <a:t>money making options were open to them. </a:t>
            </a:r>
            <a:endParaRPr lang="en-GB" dirty="0" smtClean="0"/>
          </a:p>
          <a:p>
            <a:r>
              <a:rPr lang="en-GB" dirty="0" smtClean="0"/>
              <a:t>Were allowed </a:t>
            </a:r>
            <a:r>
              <a:rPr lang="en-GB" dirty="0"/>
              <a:t>to lend money and charge interest on it, sometimes called usury. </a:t>
            </a:r>
            <a:endParaRPr lang="en-GB" dirty="0" smtClean="0"/>
          </a:p>
          <a:p>
            <a:r>
              <a:rPr lang="en-GB" dirty="0" smtClean="0"/>
              <a:t>Christians </a:t>
            </a:r>
            <a:r>
              <a:rPr lang="en-GB" dirty="0"/>
              <a:t>were forbidden the charging of interest by the New Testament and thought of usury as sinful. </a:t>
            </a:r>
            <a:endParaRPr lang="en-GB" dirty="0" smtClean="0"/>
          </a:p>
          <a:p>
            <a:r>
              <a:rPr lang="en-GB" dirty="0" smtClean="0"/>
              <a:t>Public </a:t>
            </a:r>
            <a:r>
              <a:rPr lang="en-GB" dirty="0"/>
              <a:t>perception of the Jews was not helped by the fact that many Jews became rich through money lending thus creating the impression that they were making money out of other people’s debts / misfortunes.</a:t>
            </a:r>
            <a:endParaRPr lang="en-US" dirty="0"/>
          </a:p>
          <a:p>
            <a:endParaRPr lang="en-US" dirty="0"/>
          </a:p>
        </p:txBody>
      </p:sp>
    </p:spTree>
    <p:extLst>
      <p:ext uri="{BB962C8B-B14F-4D97-AF65-F5344CB8AC3E}">
        <p14:creationId xmlns:p14="http://schemas.microsoft.com/office/powerpoint/2010/main" val="68612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Anti-Semitism</a:t>
            </a:r>
            <a:endParaRPr lang="en-US" dirty="0"/>
          </a:p>
        </p:txBody>
      </p:sp>
      <p:sp>
        <p:nvSpPr>
          <p:cNvPr id="3" name="Content Placeholder 2"/>
          <p:cNvSpPr>
            <a:spLocks noGrp="1"/>
          </p:cNvSpPr>
          <p:nvPr>
            <p:ph idx="1"/>
          </p:nvPr>
        </p:nvSpPr>
        <p:spPr/>
        <p:txBody>
          <a:bodyPr>
            <a:normAutofit fontScale="62500" lnSpcReduction="20000"/>
          </a:bodyPr>
          <a:lstStyle/>
          <a:p>
            <a:r>
              <a:rPr lang="en-GB" dirty="0" smtClean="0"/>
              <a:t>Many </a:t>
            </a:r>
            <a:r>
              <a:rPr lang="en-GB" dirty="0"/>
              <a:t>Christians </a:t>
            </a:r>
            <a:r>
              <a:rPr lang="en-GB" dirty="0" smtClean="0"/>
              <a:t>believed </a:t>
            </a:r>
            <a:r>
              <a:rPr lang="en-GB" dirty="0"/>
              <a:t>that Jews are responsible for Jesus’ </a:t>
            </a:r>
            <a:r>
              <a:rPr lang="en-GB" dirty="0" smtClean="0"/>
              <a:t>death.</a:t>
            </a:r>
          </a:p>
          <a:p>
            <a:pPr lvl="1"/>
            <a:r>
              <a:rPr lang="en-GB" dirty="0" smtClean="0"/>
              <a:t>Many </a:t>
            </a:r>
            <a:r>
              <a:rPr lang="en-GB" dirty="0"/>
              <a:t>of Shakespeare’s audience would have been familiar with ‘Passion Plays’, as in The Passion of the Christ. These were violent depictions of Jesus’ crucifixion that </a:t>
            </a:r>
            <a:r>
              <a:rPr lang="en-GB" dirty="0" smtClean="0"/>
              <a:t>often blamed </a:t>
            </a:r>
            <a:r>
              <a:rPr lang="en-GB" dirty="0"/>
              <a:t>the Jews for his death</a:t>
            </a:r>
            <a:endParaRPr lang="en-US" sz="3600" dirty="0"/>
          </a:p>
          <a:p>
            <a:pPr lvl="1"/>
            <a:r>
              <a:rPr lang="en-GB" dirty="0" smtClean="0"/>
              <a:t>Edward </a:t>
            </a:r>
            <a:r>
              <a:rPr lang="en-GB" dirty="0"/>
              <a:t>I expelled all Jews from England in 1290. At least 300 were arrested and executed in the Tower of London followed by probably thousands more elsewhere in the country. </a:t>
            </a:r>
            <a:endParaRPr lang="en-GB" dirty="0" smtClean="0"/>
          </a:p>
          <a:p>
            <a:pPr lvl="1"/>
            <a:r>
              <a:rPr lang="en-GB" dirty="0" smtClean="0"/>
              <a:t>Jews </a:t>
            </a:r>
            <a:r>
              <a:rPr lang="en-GB" dirty="0"/>
              <a:t>were not officially allowed back into England until 1655, a date considerably after Shakespeare’s death. However, Jews were allowed to stay if they pretended to be Christian</a:t>
            </a:r>
            <a:endParaRPr lang="en-US" sz="3600" dirty="0"/>
          </a:p>
          <a:p>
            <a:pPr lvl="1"/>
            <a:r>
              <a:rPr lang="en-GB" dirty="0"/>
              <a:t>Shakespeare’s audience would definitely have been aware of </a:t>
            </a:r>
            <a:r>
              <a:rPr lang="en-GB" dirty="0" err="1"/>
              <a:t>Dr.</a:t>
            </a:r>
            <a:r>
              <a:rPr lang="en-GB" dirty="0"/>
              <a:t> Lopez, Queen Elizabeth’s doctor, who was executed for trying to poison her in 1594</a:t>
            </a:r>
            <a:endParaRPr lang="en-US" sz="3600" dirty="0"/>
          </a:p>
          <a:p>
            <a:pPr lvl="1"/>
            <a:r>
              <a:rPr lang="en-GB" dirty="0"/>
              <a:t>Many of Shakespeare’s audience would also have seen </a:t>
            </a:r>
            <a:r>
              <a:rPr lang="en-GB" dirty="0" smtClean="0"/>
              <a:t>Christopher Marlowe’s </a:t>
            </a:r>
            <a:r>
              <a:rPr lang="en-GB" dirty="0"/>
              <a:t>play The Jew of Malta, performed in about 1578, which is about a unrepentantly evil Jew called </a:t>
            </a:r>
            <a:r>
              <a:rPr lang="en-GB" dirty="0" err="1"/>
              <a:t>Barabas</a:t>
            </a:r>
            <a:endParaRPr lang="en-US" sz="3600" dirty="0"/>
          </a:p>
          <a:p>
            <a:r>
              <a:rPr lang="en-GB" dirty="0" smtClean="0"/>
              <a:t>Only </a:t>
            </a:r>
            <a:r>
              <a:rPr lang="en-GB" dirty="0"/>
              <a:t>in 1965 did the Vatican officially declare that Jews were not responsible for Jesus’ death</a:t>
            </a:r>
            <a:endParaRPr lang="en-US" sz="4000" dirty="0"/>
          </a:p>
          <a:p>
            <a:endParaRPr lang="en-US" dirty="0"/>
          </a:p>
        </p:txBody>
      </p:sp>
    </p:spTree>
    <p:extLst>
      <p:ext uri="{BB962C8B-B14F-4D97-AF65-F5344CB8AC3E}">
        <p14:creationId xmlns:p14="http://schemas.microsoft.com/office/powerpoint/2010/main" val="3117592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Anti-Semitism</a:t>
            </a:r>
            <a:endParaRPr lang="en-US" dirty="0"/>
          </a:p>
        </p:txBody>
      </p:sp>
      <p:sp>
        <p:nvSpPr>
          <p:cNvPr id="3" name="Content Placeholder 2"/>
          <p:cNvSpPr>
            <a:spLocks noGrp="1"/>
          </p:cNvSpPr>
          <p:nvPr>
            <p:ph idx="1"/>
          </p:nvPr>
        </p:nvSpPr>
        <p:spPr/>
        <p:txBody>
          <a:bodyPr>
            <a:normAutofit fontScale="77500" lnSpcReduction="20000"/>
          </a:bodyPr>
          <a:lstStyle/>
          <a:p>
            <a:r>
              <a:rPr lang="en-GB" dirty="0" smtClean="0"/>
              <a:t>Nazism </a:t>
            </a:r>
            <a:r>
              <a:rPr lang="en-GB" dirty="0"/>
              <a:t>is the most extreme example of Anti-Semitism in recent history. During the holocaust an estimated 5 - 9 million Jews were killed. Anti-Jewish discrimination began in 1935 with the Nuremburg Laws which prevented Jews from marrying Germans. Subsequently, Jews were not allowed to hold professional jobs in 1936 or attend school in 1938</a:t>
            </a:r>
            <a:r>
              <a:rPr lang="en-GB" dirty="0" smtClean="0"/>
              <a:t>.</a:t>
            </a:r>
          </a:p>
          <a:p>
            <a:pPr marL="0" indent="0">
              <a:buNone/>
            </a:pPr>
            <a:endParaRPr lang="en-US" dirty="0"/>
          </a:p>
          <a:p>
            <a:r>
              <a:rPr lang="en-GB" dirty="0"/>
              <a:t>I</a:t>
            </a:r>
            <a:r>
              <a:rPr lang="en-GB" dirty="0" smtClean="0"/>
              <a:t>n </a:t>
            </a:r>
            <a:r>
              <a:rPr lang="en-GB" dirty="0"/>
              <a:t>Shakespeare’s time, Jews were not really people to fear in England; they were more like </a:t>
            </a:r>
            <a:r>
              <a:rPr lang="en-GB" dirty="0" smtClean="0"/>
              <a:t>enemies that </a:t>
            </a:r>
            <a:r>
              <a:rPr lang="en-GB" dirty="0"/>
              <a:t>could </a:t>
            </a:r>
            <a:r>
              <a:rPr lang="en-GB" dirty="0" smtClean="0"/>
              <a:t>easily be made into villains </a:t>
            </a:r>
            <a:r>
              <a:rPr lang="en-GB" dirty="0"/>
              <a:t>in much the same way that Hollywood movies used Russians during the height of the Cold War or </a:t>
            </a:r>
            <a:r>
              <a:rPr lang="en-GB" dirty="0" smtClean="0"/>
              <a:t>Arabic peoples following September 11</a:t>
            </a:r>
            <a:r>
              <a:rPr lang="en-GB" baseline="30000" dirty="0" smtClean="0"/>
              <a:t>th</a:t>
            </a:r>
            <a:r>
              <a:rPr lang="en-GB" dirty="0" smtClean="0"/>
              <a:t>. </a:t>
            </a:r>
            <a:endParaRPr lang="en-US" dirty="0"/>
          </a:p>
          <a:p>
            <a:endParaRPr lang="en-US" dirty="0"/>
          </a:p>
        </p:txBody>
      </p:sp>
    </p:spTree>
    <p:extLst>
      <p:ext uri="{BB962C8B-B14F-4D97-AF65-F5344CB8AC3E}">
        <p14:creationId xmlns:p14="http://schemas.microsoft.com/office/powerpoint/2010/main" val="3910289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Characters</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b="1" u="sng" dirty="0" smtClean="0"/>
              <a:t>Antonio</a:t>
            </a:r>
            <a:endParaRPr lang="en-US" b="1" dirty="0"/>
          </a:p>
          <a:p>
            <a:pPr>
              <a:buNone/>
            </a:pPr>
            <a:r>
              <a:rPr lang="en-US" b="1" dirty="0" smtClean="0"/>
              <a:t> </a:t>
            </a:r>
            <a:r>
              <a:rPr lang="en-US" dirty="0" smtClean="0">
                <a:solidFill>
                  <a:srgbClr val="0070C0"/>
                </a:solidFill>
              </a:rPr>
              <a:t>The title character.  A wealthy but sad older merchant.  </a:t>
            </a:r>
            <a:r>
              <a:rPr lang="en-US" dirty="0" smtClean="0"/>
              <a:t>Claims never to have borrowed money but is willing to lend to friends, especially </a:t>
            </a:r>
            <a:r>
              <a:rPr lang="en-US" dirty="0" err="1" smtClean="0"/>
              <a:t>Bassanio</a:t>
            </a:r>
            <a:r>
              <a:rPr lang="en-US" dirty="0" smtClean="0"/>
              <a:t>, without benefit of interest.</a:t>
            </a:r>
          </a:p>
          <a:p>
            <a:pPr>
              <a:buNone/>
            </a:pPr>
            <a:endParaRPr lang="en-US" dirty="0" smtClean="0"/>
          </a:p>
          <a:p>
            <a:pPr>
              <a:buNone/>
            </a:pPr>
            <a:r>
              <a:rPr lang="en-US" b="1" u="sng" dirty="0" err="1"/>
              <a:t>Salerio</a:t>
            </a:r>
            <a:r>
              <a:rPr lang="en-US" b="1" u="sng" dirty="0"/>
              <a:t> and </a:t>
            </a:r>
            <a:r>
              <a:rPr lang="en-US" b="1" u="sng" dirty="0" err="1"/>
              <a:t>Solanio</a:t>
            </a:r>
            <a:endParaRPr lang="en-US" dirty="0"/>
          </a:p>
          <a:p>
            <a:pPr>
              <a:buNone/>
            </a:pPr>
            <a:r>
              <a:rPr lang="en-US" dirty="0"/>
              <a:t> </a:t>
            </a:r>
            <a:r>
              <a:rPr lang="en-US" dirty="0">
                <a:solidFill>
                  <a:srgbClr val="0070C0"/>
                </a:solidFill>
              </a:rPr>
              <a:t>Friends of Antonio and </a:t>
            </a:r>
            <a:r>
              <a:rPr lang="en-US" dirty="0" err="1">
                <a:solidFill>
                  <a:srgbClr val="0070C0"/>
                </a:solidFill>
              </a:rPr>
              <a:t>Bassanio</a:t>
            </a:r>
            <a:r>
              <a:rPr lang="en-US" dirty="0"/>
              <a:t>. Minor characters almost indistinguishable from each other.  Primary purpose to inform the audience about the action that has occurred offstage.</a:t>
            </a:r>
          </a:p>
          <a:p>
            <a:pPr>
              <a:buNone/>
            </a:pPr>
            <a:endParaRPr lang="en-US" b="1" u="sng" dirty="0"/>
          </a:p>
          <a:p>
            <a:pPr>
              <a:buNone/>
            </a:pPr>
            <a:r>
              <a:rPr lang="en-US" b="1" u="sng" dirty="0" err="1" smtClean="0"/>
              <a:t>Bassanio</a:t>
            </a:r>
            <a:endParaRPr lang="en-US" b="1" dirty="0"/>
          </a:p>
          <a:p>
            <a:pPr>
              <a:buNone/>
            </a:pPr>
            <a:r>
              <a:rPr lang="en-US" b="1" dirty="0" smtClean="0"/>
              <a:t> </a:t>
            </a:r>
            <a:r>
              <a:rPr lang="en-US" dirty="0">
                <a:solidFill>
                  <a:srgbClr val="0070C0"/>
                </a:solidFill>
              </a:rPr>
              <a:t>Y</a:t>
            </a:r>
            <a:r>
              <a:rPr lang="en-US" dirty="0" smtClean="0">
                <a:solidFill>
                  <a:srgbClr val="0070C0"/>
                </a:solidFill>
              </a:rPr>
              <a:t>oung man with expensive tastes </a:t>
            </a:r>
            <a:r>
              <a:rPr lang="en-US" dirty="0" smtClean="0"/>
              <a:t>and rich friends.  </a:t>
            </a:r>
            <a:r>
              <a:rPr lang="en-US" dirty="0" smtClean="0">
                <a:solidFill>
                  <a:srgbClr val="0070C0"/>
                </a:solidFill>
              </a:rPr>
              <a:t>Borrows money from Antonio </a:t>
            </a:r>
            <a:r>
              <a:rPr lang="en-US" dirty="0" smtClean="0"/>
              <a:t>in order </a:t>
            </a:r>
            <a:r>
              <a:rPr lang="en-US" dirty="0" smtClean="0">
                <a:solidFill>
                  <a:srgbClr val="0070C0"/>
                </a:solidFill>
              </a:rPr>
              <a:t>to court </a:t>
            </a:r>
            <a:r>
              <a:rPr lang="en-US" dirty="0" smtClean="0"/>
              <a:t>the rich, intelligent, and beautiful </a:t>
            </a:r>
            <a:r>
              <a:rPr lang="en-US" dirty="0" smtClean="0">
                <a:solidFill>
                  <a:srgbClr val="0070C0"/>
                </a:solidFill>
              </a:rPr>
              <a:t>Portia</a:t>
            </a:r>
            <a:r>
              <a:rPr lang="en-US" dirty="0" smtClean="0"/>
              <a:t>.</a:t>
            </a:r>
          </a:p>
          <a:p>
            <a:pPr>
              <a:buNone/>
            </a:pPr>
            <a:endParaRPr lang="en-US" dirty="0" smtClean="0"/>
          </a:p>
          <a:p>
            <a:pPr>
              <a:buNone/>
            </a:pPr>
            <a:r>
              <a:rPr lang="en-US" b="1" u="sng" dirty="0" err="1" smtClean="0"/>
              <a:t>Gratiano</a:t>
            </a:r>
            <a:endParaRPr lang="en-US" dirty="0"/>
          </a:p>
          <a:p>
            <a:pPr>
              <a:buNone/>
            </a:pPr>
            <a:r>
              <a:rPr lang="en-US" dirty="0" err="1" smtClean="0">
                <a:solidFill>
                  <a:srgbClr val="0070C0"/>
                </a:solidFill>
              </a:rPr>
              <a:t>Bassanio’s</a:t>
            </a:r>
            <a:r>
              <a:rPr lang="en-US" dirty="0" smtClean="0">
                <a:solidFill>
                  <a:srgbClr val="0070C0"/>
                </a:solidFill>
              </a:rPr>
              <a:t> friend.  A carefree jokester. </a:t>
            </a:r>
            <a:r>
              <a:rPr lang="en-US" dirty="0" smtClean="0"/>
              <a:t>Accompanies </a:t>
            </a:r>
            <a:r>
              <a:rPr lang="en-US" dirty="0" err="1" smtClean="0"/>
              <a:t>Bassanio</a:t>
            </a:r>
            <a:r>
              <a:rPr lang="en-US" dirty="0" smtClean="0"/>
              <a:t> to </a:t>
            </a:r>
            <a:r>
              <a:rPr lang="en-US" dirty="0" smtClean="0"/>
              <a:t>Belmont</a:t>
            </a: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Characters</a:t>
            </a:r>
            <a:endParaRPr lang="en-US" dirty="0"/>
          </a:p>
        </p:txBody>
      </p:sp>
      <p:sp>
        <p:nvSpPr>
          <p:cNvPr id="3" name="Content Placeholder 2"/>
          <p:cNvSpPr>
            <a:spLocks noGrp="1"/>
          </p:cNvSpPr>
          <p:nvPr>
            <p:ph idx="1"/>
          </p:nvPr>
        </p:nvSpPr>
        <p:spPr>
          <a:xfrm>
            <a:off x="457200" y="1447800"/>
            <a:ext cx="8229600" cy="4525963"/>
          </a:xfrm>
        </p:spPr>
        <p:txBody>
          <a:bodyPr>
            <a:normAutofit fontScale="62500" lnSpcReduction="20000"/>
          </a:bodyPr>
          <a:lstStyle/>
          <a:p>
            <a:pPr>
              <a:buNone/>
            </a:pPr>
            <a:r>
              <a:rPr lang="en-US" b="1" u="sng" dirty="0" smtClean="0"/>
              <a:t>Lorenzo</a:t>
            </a:r>
            <a:r>
              <a:rPr lang="en-US" dirty="0" smtClean="0"/>
              <a:t> </a:t>
            </a:r>
          </a:p>
          <a:p>
            <a:pPr>
              <a:buNone/>
            </a:pPr>
            <a:r>
              <a:rPr lang="en-US" dirty="0" err="1" smtClean="0">
                <a:solidFill>
                  <a:srgbClr val="0070C0"/>
                </a:solidFill>
              </a:rPr>
              <a:t>Bassanio’s</a:t>
            </a:r>
            <a:r>
              <a:rPr lang="en-US" dirty="0" smtClean="0">
                <a:solidFill>
                  <a:srgbClr val="0070C0"/>
                </a:solidFill>
              </a:rPr>
              <a:t> friend </a:t>
            </a:r>
            <a:r>
              <a:rPr lang="en-US" dirty="0" smtClean="0"/>
              <a:t>who </a:t>
            </a:r>
            <a:r>
              <a:rPr lang="en-US" dirty="0" smtClean="0">
                <a:solidFill>
                  <a:srgbClr val="0070C0"/>
                </a:solidFill>
              </a:rPr>
              <a:t>falls in love with </a:t>
            </a:r>
            <a:r>
              <a:rPr lang="en-US" dirty="0" smtClean="0"/>
              <a:t>Shylock’s daughter </a:t>
            </a:r>
            <a:r>
              <a:rPr lang="en-US" dirty="0" smtClean="0">
                <a:solidFill>
                  <a:srgbClr val="0070C0"/>
                </a:solidFill>
              </a:rPr>
              <a:t>Jessica</a:t>
            </a:r>
            <a:r>
              <a:rPr lang="en-US" dirty="0" smtClean="0"/>
              <a:t>.</a:t>
            </a:r>
          </a:p>
          <a:p>
            <a:pPr>
              <a:buNone/>
            </a:pPr>
            <a:endParaRPr lang="en-US" dirty="0" smtClean="0"/>
          </a:p>
          <a:p>
            <a:pPr>
              <a:buNone/>
            </a:pPr>
            <a:r>
              <a:rPr lang="en-US" b="1" u="sng" dirty="0" smtClean="0"/>
              <a:t>Portia</a:t>
            </a:r>
            <a:endParaRPr lang="en-US" dirty="0"/>
          </a:p>
          <a:p>
            <a:pPr>
              <a:buNone/>
            </a:pPr>
            <a:r>
              <a:rPr lang="en-US" dirty="0" smtClean="0"/>
              <a:t> </a:t>
            </a:r>
            <a:r>
              <a:rPr lang="en-US" dirty="0" smtClean="0">
                <a:solidFill>
                  <a:srgbClr val="0070C0"/>
                </a:solidFill>
              </a:rPr>
              <a:t>Widely pursued noblewoman </a:t>
            </a:r>
            <a:r>
              <a:rPr lang="en-US" dirty="0" smtClean="0"/>
              <a:t>who is as intelligent as she is </a:t>
            </a:r>
            <a:r>
              <a:rPr lang="en-US" dirty="0" smtClean="0">
                <a:solidFill>
                  <a:srgbClr val="0070C0"/>
                </a:solidFill>
              </a:rPr>
              <a:t>rich and beautiful</a:t>
            </a:r>
            <a:r>
              <a:rPr lang="en-US" dirty="0" smtClean="0"/>
              <a:t>. </a:t>
            </a:r>
            <a:endParaRPr lang="en-US" dirty="0" smtClean="0"/>
          </a:p>
          <a:p>
            <a:pPr>
              <a:buNone/>
            </a:pPr>
            <a:endParaRPr lang="en-US" dirty="0" smtClean="0"/>
          </a:p>
          <a:p>
            <a:pPr>
              <a:buNone/>
            </a:pPr>
            <a:r>
              <a:rPr lang="en-US" b="1" u="sng" dirty="0" err="1" smtClean="0"/>
              <a:t>Nerissa</a:t>
            </a:r>
            <a:endParaRPr lang="en-US" dirty="0"/>
          </a:p>
          <a:p>
            <a:pPr>
              <a:buNone/>
            </a:pPr>
            <a:r>
              <a:rPr lang="en-US" dirty="0" smtClean="0"/>
              <a:t> </a:t>
            </a:r>
            <a:r>
              <a:rPr lang="en-US" dirty="0" smtClean="0">
                <a:solidFill>
                  <a:srgbClr val="0070C0"/>
                </a:solidFill>
              </a:rPr>
              <a:t>Portia’s </a:t>
            </a:r>
            <a:r>
              <a:rPr lang="en-US" dirty="0" smtClean="0">
                <a:solidFill>
                  <a:srgbClr val="0070C0"/>
                </a:solidFill>
              </a:rPr>
              <a:t>handmaid</a:t>
            </a:r>
          </a:p>
          <a:p>
            <a:pPr>
              <a:buNone/>
            </a:pPr>
            <a:endParaRPr lang="en-US" dirty="0" smtClean="0"/>
          </a:p>
          <a:p>
            <a:pPr>
              <a:buNone/>
            </a:pPr>
            <a:r>
              <a:rPr lang="en-US" b="1" u="sng" dirty="0" smtClean="0"/>
              <a:t>Shylock</a:t>
            </a:r>
            <a:endParaRPr lang="en-US" dirty="0"/>
          </a:p>
          <a:p>
            <a:pPr>
              <a:buNone/>
            </a:pPr>
            <a:r>
              <a:rPr lang="en-US" dirty="0" smtClean="0"/>
              <a:t> The </a:t>
            </a:r>
            <a:r>
              <a:rPr lang="en-US" dirty="0" smtClean="0">
                <a:solidFill>
                  <a:srgbClr val="0070C0"/>
                </a:solidFill>
              </a:rPr>
              <a:t>Jewish merchant of Venice who lends Antonio money on </a:t>
            </a:r>
            <a:r>
              <a:rPr lang="en-US" dirty="0" err="1" smtClean="0">
                <a:solidFill>
                  <a:srgbClr val="0070C0"/>
                </a:solidFill>
              </a:rPr>
              <a:t>Bassanio’s</a:t>
            </a:r>
            <a:r>
              <a:rPr lang="en-US" dirty="0" smtClean="0">
                <a:solidFill>
                  <a:srgbClr val="0070C0"/>
                </a:solidFill>
              </a:rPr>
              <a:t> behalf</a:t>
            </a:r>
            <a:r>
              <a:rPr lang="en-US" dirty="0" smtClean="0"/>
              <a:t>. Clever and quick, Shylock is all at once a dark humorist, a moral absolutist, a religious bigot, an ogre, and, surprisingly, a sentimentalist. He </a:t>
            </a:r>
            <a:r>
              <a:rPr lang="en-US" dirty="0" smtClean="0">
                <a:solidFill>
                  <a:srgbClr val="0070C0"/>
                </a:solidFill>
              </a:rPr>
              <a:t>serves as both the villain and the most tragic figure of the play.</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343</TotalTime>
  <Words>988</Words>
  <Application>Microsoft Macintosh PowerPoint</Application>
  <PresentationFormat>On-screen Show (4:3)</PresentationFormat>
  <Paragraphs>113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The Merchant of Venice</vt:lpstr>
      <vt:lpstr>The Merchant of Venice</vt:lpstr>
      <vt:lpstr>Elements of Shakespearian Comedy</vt:lpstr>
      <vt:lpstr>Theatrical Tradition of the Jewish People</vt:lpstr>
      <vt:lpstr>Anti-Semitism</vt:lpstr>
      <vt:lpstr>Anti-Semitism</vt:lpstr>
      <vt:lpstr>Anti-Semitism</vt:lpstr>
      <vt:lpstr>Characters</vt:lpstr>
      <vt:lpstr>Characters</vt:lpstr>
      <vt:lpstr>Characters</vt:lpstr>
      <vt:lpstr>Characters</vt:lpstr>
      <vt:lpstr>Setting</vt:lpstr>
      <vt:lpstr>Introduction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 Raymond</dc:creator>
  <cp:lastModifiedBy>Rm. 131</cp:lastModifiedBy>
  <cp:revision>27</cp:revision>
  <dcterms:created xsi:type="dcterms:W3CDTF">2013-04-08T20:03:53Z</dcterms:created>
  <dcterms:modified xsi:type="dcterms:W3CDTF">2014-04-07T17:32:45Z</dcterms:modified>
</cp:coreProperties>
</file>