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2"/>
  </p:notesMasterIdLst>
  <p:sldIdLst>
    <p:sldId id="285" r:id="rId2"/>
    <p:sldId id="380" r:id="rId3"/>
    <p:sldId id="384" r:id="rId4"/>
    <p:sldId id="378" r:id="rId5"/>
    <p:sldId id="339" r:id="rId6"/>
    <p:sldId id="379" r:id="rId7"/>
    <p:sldId id="381" r:id="rId8"/>
    <p:sldId id="376" r:id="rId9"/>
    <p:sldId id="377" r:id="rId10"/>
    <p:sldId id="382" r:id="rId11"/>
  </p:sldIdLst>
  <p:sldSz cx="9144000" cy="6858000" type="screen4x3"/>
  <p:notesSz cx="6858000" cy="91440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FF"/>
    <a:srgbClr val="FF3399"/>
    <a:srgbClr val="BDB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89" autoAdjust="0"/>
    <p:restoredTop sz="82771" autoAdjust="0"/>
  </p:normalViewPr>
  <p:slideViewPr>
    <p:cSldViewPr>
      <p:cViewPr>
        <p:scale>
          <a:sx n="90" d="100"/>
          <a:sy n="90" d="100"/>
        </p:scale>
        <p:origin x="-432" y="-8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884"/>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19D32550-E4D7-4E41-8A82-B4C2273ED912}" type="slidenum">
              <a:rPr lang="en-US"/>
              <a:pPr>
                <a:defRPr/>
              </a:pPr>
              <a:t>‹#›</a:t>
            </a:fld>
            <a:endParaRPr lang="en-US"/>
          </a:p>
        </p:txBody>
      </p:sp>
    </p:spTree>
    <p:extLst>
      <p:ext uri="{BB962C8B-B14F-4D97-AF65-F5344CB8AC3E}">
        <p14:creationId xmlns:p14="http://schemas.microsoft.com/office/powerpoint/2010/main" val="376694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magi-nation.com/moonstruck/clsc24.html" TargetMode="External"/><Relationship Id="rId4" Type="http://schemas.openxmlformats.org/officeDocument/2006/relationships/hyperlink" Target="http://www.kirjasto.sci.fi/schiller.htm" TargetMode="External"/><Relationship Id="rId5" Type="http://schemas.openxmlformats.org/officeDocument/2006/relationships/hyperlink" Target="http://www.kirjasto.sci.fi/marlowe.htm" TargetMode="External"/><Relationship Id="rId6" Type="http://schemas.openxmlformats.org/officeDocument/2006/relationships/hyperlink" Target="http://www.kirjasto.sci.fi/owilde.htm" TargetMode="External"/><Relationship Id="rId7" Type="http://schemas.openxmlformats.org/officeDocument/2006/relationships/hyperlink" Target="http://www.kirjasto.sci.fi/dlsayers.htm" TargetMode="External"/><Relationship Id="rId8" Type="http://schemas.openxmlformats.org/officeDocument/2006/relationships/hyperlink" Target="http://www.kirjasto.sci.fi/tmann.htm" TargetMode="External"/><Relationship Id="rId9" Type="http://schemas.openxmlformats.org/officeDocument/2006/relationships/hyperlink" Target="http://www.kirjasto.sci.fi/sbenet.htm" TargetMode="External"/><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8D7F4F1-197F-428A-A013-F90BCEA25A60}" type="slidenum">
              <a:rPr lang="en-US"/>
              <a:pPr/>
              <a:t>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5AF7963-2631-42E8-AEA3-0FDD292FE6E9}" type="slidenum">
              <a:rPr lang="en-US"/>
              <a:pPr/>
              <a:t>2</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5AF7963-2631-42E8-AEA3-0FDD292FE6E9}" type="slidenum">
              <a:rPr lang="en-US"/>
              <a:pPr/>
              <a:t>3</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5AF7963-2631-42E8-AEA3-0FDD292FE6E9}" type="slidenum">
              <a:rPr lang="en-US"/>
              <a:pPr/>
              <a:t>5</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5AF7963-2631-42E8-AEA3-0FDD292FE6E9}" type="slidenum">
              <a:rPr lang="en-US"/>
              <a:pPr/>
              <a:t>7</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4D8B6EF-A37D-4A57-9745-961740EBB808}" type="slidenum">
              <a:rPr lang="en-US"/>
              <a:pPr/>
              <a:t>8</a:t>
            </a:fld>
            <a:endParaRPr lang="en-US"/>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r>
              <a:rPr lang="en-US" b="1" smtClean="0">
                <a:solidFill>
                  <a:srgbClr val="FFFFFF"/>
                </a:solidFill>
                <a:cs typeface="Arial" charset="0"/>
              </a:rPr>
              <a:t>Johann Wolfgang von Goethe (1749-1832)</a:t>
            </a:r>
            <a:r>
              <a:rPr lang="en-US" smtClean="0">
                <a:cs typeface="Arial" charset="0"/>
              </a:rPr>
              <a:t> </a:t>
            </a:r>
          </a:p>
          <a:p>
            <a:r>
              <a:rPr lang="en-US" b="1" smtClean="0">
                <a:cs typeface="Arial" charset="0"/>
              </a:rPr>
              <a:t>Johann Wolfgang von Goethe</a:t>
            </a:r>
            <a:endParaRPr lang="en-US" smtClean="0">
              <a:cs typeface="Arial" charset="0"/>
            </a:endParaRPr>
          </a:p>
          <a:p>
            <a:r>
              <a:rPr lang="en-US" smtClean="0">
                <a:cs typeface="Arial" charset="0"/>
              </a:rPr>
              <a:t> THE boy, Goethe, was a precocious youngster. At the early age of eight he had already acquired some knowledge of Greek, Latin, French and Italian. He had likewise acquired from his mother the knack of story telling; and from a toy puppet show in his nursery his first interest in the stage.</a:t>
            </a:r>
          </a:p>
          <a:p>
            <a:r>
              <a:rPr lang="en-US" smtClean="0">
                <a:cs typeface="Arial" charset="0"/>
              </a:rPr>
              <a:t>Goethe's early education was somewhat irregular and informal, and already he was marked by that apparent feeling of superiority that stayed by him throughout his life. When he was about 16 he was sent to Leipzig, ostensibly to study law. He apparently studied more life than law and put in his time expressing his reactions through some form of writing. On at least two occasions, this form was dramatic.</a:t>
            </a:r>
          </a:p>
          <a:p>
            <a:r>
              <a:rPr lang="en-US" smtClean="0">
                <a:cs typeface="Arial" charset="0"/>
              </a:rPr>
              <a:t>Finally, in 1770 Goethe went to Strassburg, this time really intent on passing his preliminary examinations in law, and with the somewhat more frivolous ambition of learning to dance. Along with his study of law, he studied art, music, anatomy and chemistry. A strong friendship with the writer, Herder, was likewise no part of Goethe's experience at this time, a contact which was of considerable importance in these formative years.</a:t>
            </a:r>
          </a:p>
          <a:p>
            <a:r>
              <a:rPr lang="en-US" smtClean="0">
                <a:cs typeface="Arial" charset="0"/>
              </a:rPr>
              <a:t>In 1771 Goethe returned to Frankfurt, nominally to practice law, but he was soon deep in work on what was to be his first dramatic success, </a:t>
            </a:r>
            <a:r>
              <a:rPr lang="en-US" i="1" smtClean="0">
                <a:cs typeface="Arial" charset="0"/>
              </a:rPr>
              <a:t>Götz von Berlichingen</a:t>
            </a:r>
            <a:r>
              <a:rPr lang="en-US" smtClean="0">
                <a:cs typeface="Arial" charset="0"/>
              </a:rPr>
              <a:t>. While this was actually the story of a robber baron of the 16th century it really represented Goethe's youthful protest against the established order and his demand for intellectual freedom. Its success made its hitherto unknown author the literary leader of Germany.</a:t>
            </a:r>
          </a:p>
          <a:p>
            <a:r>
              <a:rPr lang="en-US" smtClean="0">
                <a:cs typeface="Arial" charset="0"/>
              </a:rPr>
              <a:t>Goethe's invitation in 1775 to the court of Duke Karl August at Weimar was a turning point in the literary life of Germany. He became manager of the Court Theater, and interested himself in various other activities, so that for a period of some ten years not much actual writing was done.</a:t>
            </a:r>
          </a:p>
          <a:p>
            <a:r>
              <a:rPr lang="en-US" smtClean="0">
                <a:cs typeface="Arial" charset="0"/>
              </a:rPr>
              <a:t>The writing of </a:t>
            </a:r>
            <a:r>
              <a:rPr lang="en-US" i="1" smtClean="0">
                <a:cs typeface="Arial" charset="0"/>
              </a:rPr>
              <a:t>Faust</a:t>
            </a:r>
            <a:r>
              <a:rPr lang="en-US" smtClean="0">
                <a:cs typeface="Arial" charset="0"/>
              </a:rPr>
              <a:t>, however, that best known of Goethe's works, extended over practically the whole of Goethe's literary life, a period of 57 years. It was finally finished when Goethe was 81. </a:t>
            </a:r>
            <a:r>
              <a:rPr lang="en-US" i="1" smtClean="0">
                <a:cs typeface="Arial" charset="0"/>
              </a:rPr>
              <a:t>Faust </a:t>
            </a:r>
            <a:r>
              <a:rPr lang="en-US" smtClean="0">
                <a:cs typeface="Arial" charset="0"/>
              </a:rPr>
              <a:t>is in reality a dramatic poem rather than a piece for the stage. While based on the same legend as </a:t>
            </a:r>
            <a:r>
              <a:rPr lang="en-US" smtClean="0">
                <a:cs typeface="Arial" charset="0"/>
                <a:hlinkClick r:id="rId3"/>
              </a:rPr>
              <a:t>Marlowe</a:t>
            </a:r>
            <a:r>
              <a:rPr lang="en-US" smtClean="0">
                <a:cs typeface="Arial" charset="0"/>
              </a:rPr>
              <a:t>'s </a:t>
            </a:r>
            <a:r>
              <a:rPr lang="en-US" i="1" smtClean="0">
                <a:cs typeface="Arial" charset="0"/>
              </a:rPr>
              <a:t>Dr. Faustus</a:t>
            </a:r>
            <a:r>
              <a:rPr lang="en-US" smtClean="0">
                <a:cs typeface="Arial" charset="0"/>
              </a:rPr>
              <a:t>, it far transcends both its legendary source and the English play. The latter is little more than a Morality illustrating the punishment of sin; Goethe's work is a drama of redemption.</a:t>
            </a:r>
          </a:p>
          <a:p>
            <a:r>
              <a:rPr lang="en-US" smtClean="0">
                <a:cs typeface="Arial" charset="0"/>
              </a:rPr>
              <a:t>Others of Goethe's works which have stood the test of time include: </a:t>
            </a:r>
            <a:r>
              <a:rPr lang="en-US" i="1" smtClean="0">
                <a:cs typeface="Arial" charset="0"/>
              </a:rPr>
              <a:t>Clavigo, Egmont, Stella, Iphigenia in Tauris</a:t>
            </a:r>
            <a:r>
              <a:rPr lang="en-US" smtClean="0">
                <a:cs typeface="Arial" charset="0"/>
              </a:rPr>
              <a:t> and </a:t>
            </a:r>
            <a:r>
              <a:rPr lang="en-US" i="1" smtClean="0">
                <a:cs typeface="Arial" charset="0"/>
              </a:rPr>
              <a:t>Torquato Tasso</a:t>
            </a:r>
            <a:r>
              <a:rPr lang="en-US" smtClean="0">
                <a:cs typeface="Arial" charset="0"/>
              </a:rPr>
              <a:t>.</a:t>
            </a:r>
          </a:p>
          <a:p>
            <a:r>
              <a:rPr lang="en-US" smtClean="0">
                <a:cs typeface="Arial" charset="0"/>
              </a:rPr>
              <a:t>…………………..</a:t>
            </a:r>
          </a:p>
          <a:p>
            <a:r>
              <a:rPr lang="en-US" smtClean="0">
                <a:cs typeface="Arial" charset="0"/>
              </a:rPr>
              <a:t> </a:t>
            </a:r>
          </a:p>
          <a:p>
            <a:r>
              <a:rPr lang="en-US" smtClean="0">
                <a:cs typeface="Arial" charset="0"/>
              </a:rPr>
              <a:t>German poet, novelist, playwright, courtier, and natural philosopher, one of the greatest figures in Western literature. In literature Goethe gained early fame with </a:t>
            </a:r>
            <a:r>
              <a:rPr lang="en-US" i="1" smtClean="0">
                <a:cs typeface="Arial" charset="0"/>
              </a:rPr>
              <a:t>The Sorrows of Young Werther</a:t>
            </a:r>
            <a:r>
              <a:rPr lang="en-US" smtClean="0">
                <a:cs typeface="Arial" charset="0"/>
              </a:rPr>
              <a:t> (1774), but his most famous work is the poetic drama in two parts, FAUST. Like the famous character of this poem, Goethe was interested in alchemy. He also made important discoveries in connection with plant and animal life, and evolved a non-Newtonian and unorthodox theory of the character of light and color, which has influenced such abstract painters as Kandinsky and Mondrian.</a:t>
            </a:r>
          </a:p>
          <a:p>
            <a:r>
              <a:rPr lang="en-US" b="1" smtClean="0">
                <a:cs typeface="Arial" charset="0"/>
              </a:rPr>
              <a:t>Noble be man, </a:t>
            </a:r>
            <a:br>
              <a:rPr lang="en-US" b="1" smtClean="0">
                <a:cs typeface="Arial" charset="0"/>
              </a:rPr>
            </a:br>
            <a:r>
              <a:rPr lang="en-US" b="1" smtClean="0">
                <a:cs typeface="Arial" charset="0"/>
              </a:rPr>
              <a:t>Helpful and good! </a:t>
            </a:r>
            <a:br>
              <a:rPr lang="en-US" b="1" smtClean="0">
                <a:cs typeface="Arial" charset="0"/>
              </a:rPr>
            </a:br>
            <a:r>
              <a:rPr lang="en-US" b="1" smtClean="0">
                <a:cs typeface="Arial" charset="0"/>
              </a:rPr>
              <a:t>For that alone </a:t>
            </a:r>
            <a:br>
              <a:rPr lang="en-US" b="1" smtClean="0">
                <a:cs typeface="Arial" charset="0"/>
              </a:rPr>
            </a:br>
            <a:r>
              <a:rPr lang="en-US" b="1" smtClean="0">
                <a:cs typeface="Arial" charset="0"/>
              </a:rPr>
              <a:t>Sets him apart </a:t>
            </a:r>
            <a:br>
              <a:rPr lang="en-US" b="1" smtClean="0">
                <a:cs typeface="Arial" charset="0"/>
              </a:rPr>
            </a:br>
            <a:r>
              <a:rPr lang="en-US" b="1" smtClean="0">
                <a:cs typeface="Arial" charset="0"/>
              </a:rPr>
              <a:t>From every other creature </a:t>
            </a:r>
            <a:br>
              <a:rPr lang="en-US" b="1" smtClean="0">
                <a:cs typeface="Arial" charset="0"/>
              </a:rPr>
            </a:br>
            <a:r>
              <a:rPr lang="en-US" b="1" smtClean="0">
                <a:cs typeface="Arial" charset="0"/>
              </a:rPr>
              <a:t>On earth. </a:t>
            </a:r>
            <a:r>
              <a:rPr lang="en-US" smtClean="0">
                <a:cs typeface="Arial" charset="0"/>
              </a:rPr>
              <a:t/>
            </a:r>
            <a:br>
              <a:rPr lang="en-US" smtClean="0">
                <a:cs typeface="Arial" charset="0"/>
              </a:rPr>
            </a:br>
            <a:r>
              <a:rPr lang="en-US" smtClean="0">
                <a:cs typeface="Arial" charset="0"/>
              </a:rPr>
              <a:t>(from </a:t>
            </a:r>
            <a:r>
              <a:rPr lang="en-US" i="1" smtClean="0">
                <a:cs typeface="Arial" charset="0"/>
              </a:rPr>
              <a:t>The Divine</a:t>
            </a:r>
            <a:r>
              <a:rPr lang="en-US" smtClean="0">
                <a:cs typeface="Arial" charset="0"/>
              </a:rPr>
              <a:t>, 1783) Johann Wolfgang von Goethe was born in Frankfurt am Main, the first child of a lawyer Johann Caspar Goethe, and Katherine Elisabeth Textor, the daughter of the mayor of Frankfurt. Goethe had a comfortable childhood and he was greatly influenced by his mother, who encouraged his literary aspirations. After troubles at school, he received at home an exceptionally wide education. At the age of 16, Goethe began to study law at Leipzig University (1765-68), and he also studied drawing with Adam Oeser. An unhappy love affair inspired Goethe's first play, </a:t>
            </a:r>
            <a:r>
              <a:rPr lang="en-US" i="1" smtClean="0">
                <a:cs typeface="Arial" charset="0"/>
              </a:rPr>
              <a:t>The Lover's Caprice </a:t>
            </a:r>
            <a:r>
              <a:rPr lang="en-US" smtClean="0">
                <a:cs typeface="Arial" charset="0"/>
              </a:rPr>
              <a:t>(1767). After a period of illness, Goethe resumed his studies in Strasbourg (1770-71). Some biographers have speculated that Goethe had contracted syphilis - at least his relationships with women were years apart. Goethe practised law in Frankfurt (1771-72) and Wetzlar (1772). He contributed to </a:t>
            </a:r>
            <a:r>
              <a:rPr lang="en-US" i="1" smtClean="0">
                <a:cs typeface="Arial" charset="0"/>
              </a:rPr>
              <a:t>Frankfurter Gelehrte Anzeigen</a:t>
            </a:r>
            <a:r>
              <a:rPr lang="en-US" smtClean="0">
                <a:cs typeface="Arial" charset="0"/>
              </a:rPr>
              <a:t> (1772-73), and in 1774 he published his first novel, self-revelatory DIE LEIDEN DES JUNGEN WERTHERS (The Sorrows of Young Werther), in which he created the prototype of the Romantic hero. The novel, written in the form of a series of letters, depicted the hopeless affair of a young man, Werther, with the beautiful Charlotte. In the end the melancholic Werther romantically commits suicide, after one brief moment of happiness with Charlotte, when she lets him kiss her. Goethe's model was Charlotte Buff, the fiancée of his friend, whom he had met in Wetzlar in 1772.</a:t>
            </a:r>
          </a:p>
          <a:p>
            <a:r>
              <a:rPr lang="en-US" smtClean="0">
                <a:cs typeface="Arial" charset="0"/>
              </a:rPr>
              <a:t>Goethe's youth was emotionally hectic to the point that he sometimes feared for his reason. He was recognized as a leading figure in the </a:t>
            </a:r>
            <a:r>
              <a:rPr lang="en-US" i="1" smtClean="0">
                <a:cs typeface="Arial" charset="0"/>
              </a:rPr>
              <a:t>Sturm und Drang</a:t>
            </a:r>
            <a:r>
              <a:rPr lang="en-US" smtClean="0">
                <a:cs typeface="Arial" charset="0"/>
              </a:rPr>
              <a:t>, which celebrated the energetic Promethean restlessness of spirit as opposed to the ideal of calm rationalism of the Enlightenment. Goethe's poem 'Prometheus', with its insistence that man must believe not in gods but in himself, might be seen as a motto for the whole movement. After a relaxing trip to Switzerland, Goethe made a decisive break with his past. In 1775 he was welcomed by Duke Karl August into the small court of Weimar, where he worked in several governmental offices. Occasionally he read aloud his texts to a selected group of persons - among them the Duke and the two Duchesses. To his disappointment a dog-trainer was also allowed to amuse in the court theatre. </a:t>
            </a:r>
          </a:p>
          <a:p>
            <a:r>
              <a:rPr lang="en-US" b="1" smtClean="0">
                <a:cs typeface="Arial" charset="0"/>
              </a:rPr>
              <a:t>"What you don't feel, you will not grasp by art, </a:t>
            </a:r>
            <a:br>
              <a:rPr lang="en-US" b="1" smtClean="0">
                <a:cs typeface="Arial" charset="0"/>
              </a:rPr>
            </a:br>
            <a:r>
              <a:rPr lang="en-US" b="1" smtClean="0">
                <a:cs typeface="Arial" charset="0"/>
              </a:rPr>
              <a:t>Unless it wells out of your soul </a:t>
            </a:r>
            <a:br>
              <a:rPr lang="en-US" b="1" smtClean="0">
                <a:cs typeface="Arial" charset="0"/>
              </a:rPr>
            </a:br>
            <a:r>
              <a:rPr lang="en-US" b="1" smtClean="0">
                <a:cs typeface="Arial" charset="0"/>
              </a:rPr>
              <a:t>And with sheer pleasure takes control, </a:t>
            </a:r>
            <a:br>
              <a:rPr lang="en-US" b="1" smtClean="0">
                <a:cs typeface="Arial" charset="0"/>
              </a:rPr>
            </a:br>
            <a:r>
              <a:rPr lang="en-US" b="1" smtClean="0">
                <a:cs typeface="Arial" charset="0"/>
              </a:rPr>
              <a:t>Compelling every listener's heart. </a:t>
            </a:r>
            <a:br>
              <a:rPr lang="en-US" b="1" smtClean="0">
                <a:cs typeface="Arial" charset="0"/>
              </a:rPr>
            </a:br>
            <a:r>
              <a:rPr lang="en-US" b="1" smtClean="0">
                <a:cs typeface="Arial" charset="0"/>
              </a:rPr>
              <a:t>But sit - and sit, and patch and knead, </a:t>
            </a:r>
            <a:br>
              <a:rPr lang="en-US" b="1" smtClean="0">
                <a:cs typeface="Arial" charset="0"/>
              </a:rPr>
            </a:br>
            <a:r>
              <a:rPr lang="en-US" b="1" smtClean="0">
                <a:cs typeface="Arial" charset="0"/>
              </a:rPr>
              <a:t>Cook a ragout, reheat your hashes, </a:t>
            </a:r>
            <a:br>
              <a:rPr lang="en-US" b="1" smtClean="0">
                <a:cs typeface="Arial" charset="0"/>
              </a:rPr>
            </a:br>
            <a:r>
              <a:rPr lang="en-US" b="1" smtClean="0">
                <a:cs typeface="Arial" charset="0"/>
              </a:rPr>
              <a:t>Blow at the sparks and try to breed </a:t>
            </a:r>
            <a:br>
              <a:rPr lang="en-US" b="1" smtClean="0">
                <a:cs typeface="Arial" charset="0"/>
              </a:rPr>
            </a:br>
            <a:r>
              <a:rPr lang="en-US" b="1" smtClean="0">
                <a:cs typeface="Arial" charset="0"/>
              </a:rPr>
              <a:t>A fire out of piles of ashes! </a:t>
            </a:r>
            <a:br>
              <a:rPr lang="en-US" b="1" smtClean="0">
                <a:cs typeface="Arial" charset="0"/>
              </a:rPr>
            </a:br>
            <a:r>
              <a:rPr lang="en-US" b="1" smtClean="0">
                <a:cs typeface="Arial" charset="0"/>
              </a:rPr>
              <a:t>Children and apes may think it great, </a:t>
            </a:r>
            <a:br>
              <a:rPr lang="en-US" b="1" smtClean="0">
                <a:cs typeface="Arial" charset="0"/>
              </a:rPr>
            </a:br>
            <a:r>
              <a:rPr lang="en-US" b="1" smtClean="0">
                <a:cs typeface="Arial" charset="0"/>
              </a:rPr>
              <a:t>If that should titillate your gum, </a:t>
            </a:r>
            <a:br>
              <a:rPr lang="en-US" b="1" smtClean="0">
                <a:cs typeface="Arial" charset="0"/>
              </a:rPr>
            </a:br>
            <a:r>
              <a:rPr lang="en-US" b="1" smtClean="0">
                <a:cs typeface="Arial" charset="0"/>
              </a:rPr>
              <a:t>But from heart to heart you will never create. </a:t>
            </a:r>
            <a:br>
              <a:rPr lang="en-US" b="1" smtClean="0">
                <a:cs typeface="Arial" charset="0"/>
              </a:rPr>
            </a:br>
            <a:r>
              <a:rPr lang="en-US" b="1" smtClean="0">
                <a:cs typeface="Arial" charset="0"/>
              </a:rPr>
              <a:t>If from your heart it does not come." </a:t>
            </a:r>
            <a:r>
              <a:rPr lang="en-US" smtClean="0">
                <a:cs typeface="Arial" charset="0"/>
              </a:rPr>
              <a:t/>
            </a:r>
            <a:br>
              <a:rPr lang="en-US" smtClean="0">
                <a:cs typeface="Arial" charset="0"/>
              </a:rPr>
            </a:br>
            <a:r>
              <a:rPr lang="en-US" smtClean="0">
                <a:cs typeface="Arial" charset="0"/>
              </a:rPr>
              <a:t>(from </a:t>
            </a:r>
            <a:r>
              <a:rPr lang="en-US" i="1" smtClean="0">
                <a:cs typeface="Arial" charset="0"/>
              </a:rPr>
              <a:t>Faust I</a:t>
            </a:r>
            <a:r>
              <a:rPr lang="en-US" smtClean="0">
                <a:cs typeface="Arial" charset="0"/>
              </a:rPr>
              <a:t>) In Weimar Goethe did not have much time to publish fiction. He was a council member and member of the war commission, director of roads and services, and managed the financial affairs of the court. Also Goethe's scientific researches were wide. He discovered the human intermaxilarry bone (1784), and formulated a vertebral theory of the skull. His idea of </a:t>
            </a:r>
            <a:r>
              <a:rPr lang="en-US" i="1" smtClean="0">
                <a:cs typeface="Arial" charset="0"/>
              </a:rPr>
              <a:t>Urpflanze</a:t>
            </a:r>
            <a:r>
              <a:rPr lang="en-US" smtClean="0">
                <a:cs typeface="Arial" charset="0"/>
              </a:rPr>
              <a:t>, the archetypal forms after which all other plants are patterned, has similarities with Plato's theory of eternal and changeless Forms. In general, Goethe's metaphysics and organic view of nature showed the influence of Spinoza. </a:t>
            </a:r>
          </a:p>
          <a:p>
            <a:r>
              <a:rPr lang="en-US" smtClean="0">
                <a:cs typeface="Arial" charset="0"/>
              </a:rPr>
              <a:t>During this period, his great love was Charlotte von Stein, an older married woman, but the relationship remained platonic. Eventually Goethe was released from day-to-day governmental duties to concentrate on writing, although he was still general supervisor for arts and sciences, and director of the court theatres. After Goethe's emotional dependence on Charlotte ended, he lived happily and unmarried with Christiane Vulpius, who became Goethe's mistress in 1789. In spite of public pressure, it was not until 1806 when they married. </a:t>
            </a:r>
          </a:p>
          <a:p>
            <a:r>
              <a:rPr lang="en-US" smtClean="0">
                <a:cs typeface="Arial" charset="0"/>
              </a:rPr>
              <a:t>In 1786-88 Goethe made a journey to Italy. "In Rome I have found myself for the first time," he wrote. He drew statues and ruins, collected antique and botanical samples, and was shocked by the primitive power of an ancient Greek temple - Renaissance art did not interest him. The journey ended Goethe's celibacy and inspired his play IPHIGENIE AUF TAURIS, and RÖMISHE ELEGIEN, sensuous poems relating partly to Christiane. The ancient monuments he saw in Italy significantly influenced his growing commitment to a classical view of art. "Three things are to be looked to in a building," Goethe later wrote in </a:t>
            </a:r>
            <a:r>
              <a:rPr lang="en-US" i="1" smtClean="0">
                <a:cs typeface="Arial" charset="0"/>
              </a:rPr>
              <a:t>Elective Affinities </a:t>
            </a:r>
            <a:r>
              <a:rPr lang="en-US" smtClean="0">
                <a:cs typeface="Arial" charset="0"/>
              </a:rPr>
              <a:t>(1808), "that it stands on the right spot; that it be securely founded; that it be successfully executed." </a:t>
            </a:r>
          </a:p>
          <a:p>
            <a:r>
              <a:rPr lang="en-US" smtClean="0">
                <a:cs typeface="Arial" charset="0"/>
              </a:rPr>
              <a:t>In the 1790s Goethe contributed to</a:t>
            </a:r>
            <a:r>
              <a:rPr lang="en-US" smtClean="0">
                <a:cs typeface="Arial" charset="0"/>
                <a:hlinkClick r:id="rId4"/>
              </a:rPr>
              <a:t> Friedrich von Schiller</a:t>
            </a:r>
            <a:r>
              <a:rPr lang="en-US" smtClean="0">
                <a:cs typeface="Arial" charset="0"/>
              </a:rPr>
              <a:t>´s journal </a:t>
            </a:r>
            <a:r>
              <a:rPr lang="en-US" i="1" smtClean="0">
                <a:cs typeface="Arial" charset="0"/>
              </a:rPr>
              <a:t>Die Horen</a:t>
            </a:r>
            <a:r>
              <a:rPr lang="en-US" smtClean="0">
                <a:cs typeface="Arial" charset="0"/>
              </a:rPr>
              <a:t>, published WILHELM MEISTERS LEHRJAHRE (Wilhelm Meister's Apprenticeship) in 1795-96, and continued his writings on the ideals of arts and literature in his own journal </a:t>
            </a:r>
            <a:r>
              <a:rPr lang="en-US" i="1" smtClean="0">
                <a:cs typeface="Arial" charset="0"/>
              </a:rPr>
              <a:t>Propyläen</a:t>
            </a:r>
            <a:r>
              <a:rPr lang="en-US" smtClean="0">
                <a:cs typeface="Arial" charset="0"/>
              </a:rPr>
              <a:t>. Wilhelm Meister's story had preoccupied the author for many years. Wilhelm, disillusioned by love, starts actively to seek out other values, and becomes an actor and playwright. Whereas Werther's life ended in despair, Meister has a more optimistic spirit. At the end he says: "... I know I have attained a happiness which I have not deserved, and which I would not change with anything in life." Wim Wenders and Peter Handke made in 1974 a modernized film adaptation of the book, </a:t>
            </a:r>
            <a:r>
              <a:rPr lang="en-US" i="1" smtClean="0">
                <a:cs typeface="Arial" charset="0"/>
              </a:rPr>
              <a:t>Wrong Movement</a:t>
            </a:r>
            <a:r>
              <a:rPr lang="en-US" smtClean="0">
                <a:cs typeface="Arial" charset="0"/>
              </a:rPr>
              <a:t>, in which Meister's journey has a sad, lonely note. "If only politics and poetry could be united," he says to his friend Laertes, who answers: "That would be the end of longing and the end of the world." </a:t>
            </a:r>
          </a:p>
          <a:p>
            <a:r>
              <a:rPr lang="en-US" smtClean="0">
                <a:cs typeface="Arial" charset="0"/>
              </a:rPr>
              <a:t>During the French Revolution Goethe reported in letters - sometimes written in the middle of cannon fire - to his family his inconveniences, complaining that he was forced to leave his home and dear garden after the French army attacked Prussia. He also saw killings and looted villages. Although Goethe supported freedom and progress, he wanted to preserve the bourgeois or his artistic-individualistic way of life. However, the majority of the German intelligentsia greeted with enthusiasm the goals of the revolution, including Kant, Schiller, and Friedrich Schlegel. </a:t>
            </a:r>
          </a:p>
          <a:p>
            <a:r>
              <a:rPr lang="en-US" i="1" smtClean="0">
                <a:cs typeface="Arial" charset="0"/>
              </a:rPr>
              <a:t>Faust</a:t>
            </a:r>
            <a:r>
              <a:rPr lang="en-US" smtClean="0">
                <a:cs typeface="Arial" charset="0"/>
              </a:rPr>
              <a:t> is an alchemical drama from beginning to end, claims C.G. Jung. Goethe worked for most of his life on this masterwork. He started to compose </a:t>
            </a:r>
            <a:r>
              <a:rPr lang="en-US" i="1" smtClean="0">
                <a:cs typeface="Arial" charset="0"/>
              </a:rPr>
              <a:t>Faust</a:t>
            </a:r>
            <a:r>
              <a:rPr lang="en-US" smtClean="0">
                <a:cs typeface="Arial" charset="0"/>
              </a:rPr>
              <a:t> about the age of twenty-three, and finished the second part in 1832, just before his death. The original figure in the Faust legend was Gregorius Faustus (or Gregorius Sabellicus, Faustus Junior, c1480-1510/1), a seeker of forbidden knowledge. His true identity is not known, but he claimed to be an astrologer, expert in magic, and an alchemist. This legend attracted </a:t>
            </a:r>
            <a:r>
              <a:rPr lang="en-US" smtClean="0">
                <a:cs typeface="Arial" charset="0"/>
                <a:hlinkClick r:id="rId5"/>
              </a:rPr>
              <a:t>Christopher Marlowe</a:t>
            </a:r>
            <a:r>
              <a:rPr lang="en-US" smtClean="0">
                <a:cs typeface="Arial" charset="0"/>
              </a:rPr>
              <a:t>, who offered in his play a psychological study of the battle between good and evil. Marlowe's drama ends with the protagonist's damnation. Goethe's story created a new persona for the Devil - Mephistopheles was a gentleman, who had adopted the manners of a courtier. Faust's lust for knowledge is limitless and he makes a contract with Mephistopheles: he will die at the moment he declares himself satisfied, if he should exclaim, "Stay, thou art so fair." When Werther believed that his passion for beauty is fulfilled in afterlife, Faust wants to enjoy his highest moment in this life. </a:t>
            </a:r>
          </a:p>
          <a:p>
            <a:r>
              <a:rPr lang="en-US" smtClean="0">
                <a:cs typeface="Arial" charset="0"/>
              </a:rPr>
              <a:t>In the first part, published in 1808, Faust seduces and loses Margaret (in German, Margarete, or its diminutive, Gretchen), an innocent girl, who is condemned to death for murdering her illegitimate child by Faust. When she asks Faust, "Do you believe in God?", he answers: "Does not the heaven vault above? / Is the earth not firmly based down here? / And do not, friendly, / Eternal stars arise? / Do we not look into each other's eyes, / And all in you is surging, / To your head and heart, / And weaves in timeless mystery, / Unseeable, yet seen, around you?" </a:t>
            </a:r>
          </a:p>
          <a:p>
            <a:r>
              <a:rPr lang="en-US" smtClean="0">
                <a:cs typeface="Arial" charset="0"/>
              </a:rPr>
              <a:t>In the philosophical second part Faust marries Helen of Troy and starts to create an ideal community. Harold Bloom has said in </a:t>
            </a:r>
            <a:r>
              <a:rPr lang="en-US" i="1" smtClean="0">
                <a:cs typeface="Arial" charset="0"/>
              </a:rPr>
              <a:t>The Western Canon </a:t>
            </a:r>
            <a:r>
              <a:rPr lang="en-US" smtClean="0">
                <a:cs typeface="Arial" charset="0"/>
              </a:rPr>
              <a:t>(1994),</a:t>
            </a:r>
            <a:r>
              <a:rPr lang="en-US" i="1" smtClean="0">
                <a:cs typeface="Arial" charset="0"/>
              </a:rPr>
              <a:t> </a:t>
            </a:r>
            <a:r>
              <a:rPr lang="en-US" smtClean="0">
                <a:cs typeface="Arial" charset="0"/>
              </a:rPr>
              <a:t>that the monstrously complex poem is a "scandalous pleasure for the exuberant reader, but it is also a trap, a Maphistophelean abyss in which you will never touch bottom." Without knowing that his plans have failed, the blind Faust is finally satisfied. However, Mephistopheles loses his victory, when angels take Faust to heaven. -</a:t>
            </a:r>
            <a:r>
              <a:rPr lang="en-US" b="1" smtClean="0">
                <a:cs typeface="Arial" charset="0"/>
              </a:rPr>
              <a:t> Faust versions:</a:t>
            </a:r>
            <a:r>
              <a:rPr lang="en-US" smtClean="0">
                <a:cs typeface="Arial" charset="0"/>
              </a:rPr>
              <a:t> Gotthold Lessing's (1729-1781) lost play </a:t>
            </a:r>
            <a:r>
              <a:rPr lang="en-US" i="1" smtClean="0">
                <a:cs typeface="Arial" charset="0"/>
              </a:rPr>
              <a:t>Faust</a:t>
            </a:r>
            <a:r>
              <a:rPr lang="en-US" smtClean="0">
                <a:cs typeface="Arial" charset="0"/>
              </a:rPr>
              <a:t>, </a:t>
            </a:r>
            <a:r>
              <a:rPr lang="en-US" i="1" smtClean="0">
                <a:cs typeface="Arial" charset="0"/>
              </a:rPr>
              <a:t>Don Juan/Don Giovanni</a:t>
            </a:r>
            <a:r>
              <a:rPr lang="en-US" smtClean="0">
                <a:cs typeface="Arial" charset="0"/>
              </a:rPr>
              <a:t> (perhaps best known from the Opera by Lorenzo Ponte and Wolfgang Amadeus Mozart), </a:t>
            </a:r>
            <a:r>
              <a:rPr lang="en-US" smtClean="0">
                <a:cs typeface="Arial" charset="0"/>
                <a:hlinkClick r:id="rId6"/>
              </a:rPr>
              <a:t>Oscar Wilde</a:t>
            </a:r>
            <a:r>
              <a:rPr lang="en-US" smtClean="0">
                <a:cs typeface="Arial" charset="0"/>
              </a:rPr>
              <a:t>'s novel </a:t>
            </a:r>
            <a:r>
              <a:rPr lang="en-US" i="1" smtClean="0">
                <a:cs typeface="Arial" charset="0"/>
              </a:rPr>
              <a:t>The Picture of Dorian Gray</a:t>
            </a:r>
            <a:r>
              <a:rPr lang="en-US" smtClean="0">
                <a:cs typeface="Arial" charset="0"/>
              </a:rPr>
              <a:t>, </a:t>
            </a:r>
            <a:r>
              <a:rPr lang="en-US" smtClean="0">
                <a:cs typeface="Arial" charset="0"/>
                <a:hlinkClick r:id="rId7"/>
              </a:rPr>
              <a:t>Dorothy L. Sayers</a:t>
            </a:r>
            <a:r>
              <a:rPr lang="en-US" smtClean="0">
                <a:cs typeface="Arial" charset="0"/>
              </a:rPr>
              <a:t>'s play </a:t>
            </a:r>
            <a:r>
              <a:rPr lang="en-US" i="1" smtClean="0">
                <a:cs typeface="Arial" charset="0"/>
              </a:rPr>
              <a:t>The Devil to Pay</a:t>
            </a:r>
            <a:r>
              <a:rPr lang="en-US" smtClean="0">
                <a:cs typeface="Arial" charset="0"/>
              </a:rPr>
              <a:t> (1939), </a:t>
            </a:r>
            <a:r>
              <a:rPr lang="en-US" smtClean="0">
                <a:cs typeface="Arial" charset="0"/>
                <a:hlinkClick r:id="rId8"/>
              </a:rPr>
              <a:t>Thomas Mann</a:t>
            </a:r>
            <a:r>
              <a:rPr lang="en-US" smtClean="0">
                <a:cs typeface="Arial" charset="0"/>
              </a:rPr>
              <a:t>'s novel </a:t>
            </a:r>
            <a:r>
              <a:rPr lang="en-US" i="1" smtClean="0">
                <a:cs typeface="Arial" charset="0"/>
              </a:rPr>
              <a:t>Doctor Faustus </a:t>
            </a:r>
            <a:r>
              <a:rPr lang="en-US" smtClean="0">
                <a:cs typeface="Arial" charset="0"/>
              </a:rPr>
              <a:t>(1947). - </a:t>
            </a:r>
            <a:r>
              <a:rPr lang="en-US" b="1" smtClean="0">
                <a:cs typeface="Arial" charset="0"/>
              </a:rPr>
              <a:t>Film adaptations: </a:t>
            </a:r>
            <a:r>
              <a:rPr lang="en-US" smtClean="0">
                <a:cs typeface="Arial" charset="0"/>
              </a:rPr>
              <a:t>1926, dir. by F.W. Murnau; film </a:t>
            </a:r>
            <a:r>
              <a:rPr lang="en-US" i="1" smtClean="0">
                <a:cs typeface="Arial" charset="0"/>
              </a:rPr>
              <a:t>All That Money Can Buy,</a:t>
            </a:r>
            <a:r>
              <a:rPr lang="en-US" smtClean="0">
                <a:cs typeface="Arial" charset="0"/>
              </a:rPr>
              <a:t> 1941, dir. by William Dieterle, based on </a:t>
            </a:r>
            <a:r>
              <a:rPr lang="en-US" smtClean="0">
                <a:cs typeface="Arial" charset="0"/>
                <a:hlinkClick r:id="rId9"/>
              </a:rPr>
              <a:t>Stephen Vincent Benét</a:t>
            </a:r>
            <a:r>
              <a:rPr lang="en-US" smtClean="0">
                <a:cs typeface="Arial" charset="0"/>
              </a:rPr>
              <a:t> work; 1949, dir by René Clair (</a:t>
            </a:r>
            <a:r>
              <a:rPr lang="en-US" i="1" smtClean="0">
                <a:cs typeface="Arial" charset="0"/>
              </a:rPr>
              <a:t>La Beauté du Diable</a:t>
            </a:r>
            <a:r>
              <a:rPr lang="en-US" smtClean="0">
                <a:cs typeface="Arial" charset="0"/>
              </a:rPr>
              <a:t>); 1974, dir. by Brian DePalma (</a:t>
            </a:r>
            <a:r>
              <a:rPr lang="en-US" i="1" smtClean="0">
                <a:cs typeface="Arial" charset="0"/>
              </a:rPr>
              <a:t>Phantom of the Paradise</a:t>
            </a:r>
            <a:r>
              <a:rPr lang="en-US" smtClean="0">
                <a:cs typeface="Arial" charset="0"/>
              </a:rPr>
              <a:t>, based loosely on Gaston Leroux's novel </a:t>
            </a:r>
            <a:r>
              <a:rPr lang="en-US" i="1" smtClean="0">
                <a:cs typeface="Arial" charset="0"/>
              </a:rPr>
              <a:t>Phantom of the Opera</a:t>
            </a:r>
            <a:r>
              <a:rPr lang="en-US" smtClean="0">
                <a:cs typeface="Arial" charset="0"/>
              </a:rPr>
              <a:t>). - </a:t>
            </a:r>
            <a:r>
              <a:rPr lang="en-US" b="1" smtClean="0">
                <a:cs typeface="Arial" charset="0"/>
              </a:rPr>
              <a:t>Opera</a:t>
            </a:r>
            <a:r>
              <a:rPr lang="en-US" smtClean="0">
                <a:cs typeface="Arial" charset="0"/>
              </a:rPr>
              <a:t>: Gounod's </a:t>
            </a:r>
            <a:r>
              <a:rPr lang="en-US" i="1" smtClean="0">
                <a:cs typeface="Arial" charset="0"/>
              </a:rPr>
              <a:t>Faust</a:t>
            </a:r>
            <a:r>
              <a:rPr lang="en-US" smtClean="0">
                <a:cs typeface="Arial" charset="0"/>
              </a:rPr>
              <a:t> (1859), Buïto's </a:t>
            </a:r>
            <a:r>
              <a:rPr lang="en-US" i="1" smtClean="0">
                <a:cs typeface="Arial" charset="0"/>
              </a:rPr>
              <a:t>Mefistotele </a:t>
            </a:r>
            <a:r>
              <a:rPr lang="en-US" smtClean="0">
                <a:cs typeface="Arial" charset="0"/>
              </a:rPr>
              <a:t>(1866), Berlioz's </a:t>
            </a:r>
            <a:r>
              <a:rPr lang="en-US" i="1" smtClean="0">
                <a:cs typeface="Arial" charset="0"/>
              </a:rPr>
              <a:t>La Damnation de Faust</a:t>
            </a:r>
            <a:r>
              <a:rPr lang="en-US" smtClean="0">
                <a:cs typeface="Arial" charset="0"/>
              </a:rPr>
              <a:t> (1893), Busoni's </a:t>
            </a:r>
            <a:r>
              <a:rPr lang="en-US" i="1" smtClean="0">
                <a:cs typeface="Arial" charset="0"/>
              </a:rPr>
              <a:t>Doktor Faust </a:t>
            </a:r>
            <a:r>
              <a:rPr lang="en-US" smtClean="0">
                <a:cs typeface="Arial" charset="0"/>
              </a:rPr>
              <a:t>(1925) - </a:t>
            </a:r>
            <a:r>
              <a:rPr lang="en-US" b="1" smtClean="0">
                <a:cs typeface="Arial" charset="0"/>
              </a:rPr>
              <a:t>Animation: </a:t>
            </a:r>
            <a:r>
              <a:rPr lang="en-US" smtClean="0">
                <a:cs typeface="Arial" charset="0"/>
              </a:rPr>
              <a:t>1994, dir.by Jan Svankmaijer. </a:t>
            </a:r>
          </a:p>
          <a:p>
            <a:r>
              <a:rPr lang="en-US" smtClean="0">
                <a:cs typeface="Arial" charset="0"/>
              </a:rPr>
              <a:t>From 1791 to 1817 Goethe was the director of the court theatres. He advised Duke Carl August on mining and Jena University, which for a short time attracted the most prominent figures in German philosophy, including Hegel and Fichte. In 1812 Goethe met the famous composer Ludwig van Beethoven in Teplitz. Beethoven had admired Goethe already in his youth, although he considered Goethe's attitude toward the nobility too servile. Beethoven composed several music pieces based on the author's texts, among them </a:t>
            </a:r>
            <a:r>
              <a:rPr lang="en-US" i="1" smtClean="0">
                <a:cs typeface="Arial" charset="0"/>
              </a:rPr>
              <a:t>Egmont</a:t>
            </a:r>
            <a:r>
              <a:rPr lang="en-US" smtClean="0">
                <a:cs typeface="Arial" charset="0"/>
              </a:rPr>
              <a:t>. Franz Schubert's (1797-1828) first </a:t>
            </a:r>
            <a:r>
              <a:rPr lang="en-US" i="1" smtClean="0">
                <a:cs typeface="Arial" charset="0"/>
              </a:rPr>
              <a:t>Lieder</a:t>
            </a:r>
            <a:r>
              <a:rPr lang="en-US" smtClean="0">
                <a:cs typeface="Arial" charset="0"/>
              </a:rPr>
              <a:t> masterpiece, 'Gretchen am Spinnrade', took the words from </a:t>
            </a:r>
            <a:r>
              <a:rPr lang="en-US" i="1" smtClean="0">
                <a:cs typeface="Arial" charset="0"/>
              </a:rPr>
              <a:t>Faust</a:t>
            </a:r>
            <a:r>
              <a:rPr lang="en-US" smtClean="0">
                <a:cs typeface="Arial" charset="0"/>
              </a:rPr>
              <a:t>, but Goethe did not much appreciate Schubert's musical achievements. </a:t>
            </a:r>
          </a:p>
          <a:p>
            <a:r>
              <a:rPr lang="en-US" smtClean="0">
                <a:cs typeface="Arial" charset="0"/>
              </a:rPr>
              <a:t>Goethe remained creative during his last period. He edited</a:t>
            </a:r>
            <a:r>
              <a:rPr lang="en-US" i="1" smtClean="0">
                <a:cs typeface="Arial" charset="0"/>
              </a:rPr>
              <a:t> Kunst and Altertum</a:t>
            </a:r>
            <a:r>
              <a:rPr lang="en-US" smtClean="0">
                <a:cs typeface="Arial" charset="0"/>
              </a:rPr>
              <a:t> (1816-32) and </a:t>
            </a:r>
            <a:r>
              <a:rPr lang="en-US" i="1" smtClean="0">
                <a:cs typeface="Arial" charset="0"/>
              </a:rPr>
              <a:t>Zur Naturwissenschaft</a:t>
            </a:r>
            <a:r>
              <a:rPr lang="en-US" smtClean="0">
                <a:cs typeface="Arial" charset="0"/>
              </a:rPr>
              <a:t> (1817-24), wrote his autobiography, </a:t>
            </a:r>
            <a:r>
              <a:rPr lang="en-US" i="1" smtClean="0">
                <a:cs typeface="Arial" charset="0"/>
              </a:rPr>
              <a:t>Poetry and Truth</a:t>
            </a:r>
            <a:r>
              <a:rPr lang="en-US" smtClean="0">
                <a:cs typeface="Arial" charset="0"/>
              </a:rPr>
              <a:t> (1811-1833), and completed the novel WILHELM MEISTERS WANDERJAHRE (1821-9). Interested in visual arts throughout his life, Goethe wrote a large volume on the theory of color, which he considered one of his major achievements. In ZUR FARBENLEHRE (1810) Goethe rejected mathematical approach in the treatment of color, and argued that light, shade and color are associated with the emotional experience - "every color produces a distinct impression on the mind, and thus addresses at once the eye and feelings". </a:t>
            </a:r>
          </a:p>
          <a:p>
            <a:r>
              <a:rPr lang="en-US" smtClean="0">
                <a:cs typeface="Arial" charset="0"/>
              </a:rPr>
              <a:t>At the age of 74 Goethe fell in love with the 19-year old Ulrike von Levetzow. He followed her with high hopes from Marienbad to Karlsbad, and then returned disappointed to Weimar. There he wrote</a:t>
            </a:r>
            <a:r>
              <a:rPr lang="en-US" i="1" smtClean="0">
                <a:cs typeface="Arial" charset="0"/>
              </a:rPr>
              <a:t> The Marienbad</a:t>
            </a:r>
            <a:r>
              <a:rPr lang="en-US" smtClean="0">
                <a:cs typeface="Arial" charset="0"/>
              </a:rPr>
              <a:t> elegy, the most personal poem of his later years. Goethe died in Weimar on March 22, 1832. He and Schiller, who died over a quarter of a century earlier, are buried together, in a mausoleum in the ducal cemetery. The Goethe House and Schiller House stand in the town, and the two statues of these literary giants are outside the National Theatre.</a:t>
            </a:r>
          </a:p>
          <a:p>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F93D7EE-CCC8-4442-B7DC-FE94E1376F41}" type="slidenum">
              <a:rPr lang="en-US"/>
              <a:pPr/>
              <a:t>9</a:t>
            </a:fld>
            <a:endParaRPr lang="en-US"/>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r>
              <a:rPr lang="en-US" b="1" dirty="0" smtClean="0">
                <a:cs typeface="Arial" charset="0"/>
              </a:rPr>
              <a:t>Lord George Gordon Byron (1788-1824)</a:t>
            </a:r>
            <a:r>
              <a:rPr lang="en-US" dirty="0" smtClean="0">
                <a:cs typeface="Arial" charset="0"/>
              </a:rPr>
              <a:t> was as famous in his lifetime for his personality cult as for his poetry. He created the concept of the 'Byronic hero' - a defiant, melancholy young man, brooding on some mysterious, unforgivable event in his past. Byron's influence on European poetry, music, novel, opera, and painting has been immense, although the poet was widely condemned on moral grounds by his contemporaries.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George Gordon, Lord Byron, was the son of Captain John Byron, and Catherine Gordon. He was born with a club-foot and became extreme sensitivity about his lameness. Byron spent his early childhood years in poor surroundings in Aberdeen, where he was educated until he was ten. After he inherited the title and property of his great-uncle in 1798, he went on to </a:t>
            </a:r>
            <a:r>
              <a:rPr lang="en-US" dirty="0" err="1" smtClean="0">
                <a:cs typeface="Arial" charset="0"/>
              </a:rPr>
              <a:t>Dulwich</a:t>
            </a:r>
            <a:r>
              <a:rPr lang="en-US" dirty="0" smtClean="0">
                <a:cs typeface="Arial" charset="0"/>
              </a:rPr>
              <a:t>, Harrow, and Cambridge, where he piled up debts and aroused alarm with bisexual love affairs. Staying at </a:t>
            </a:r>
            <a:r>
              <a:rPr lang="en-US" dirty="0" err="1" smtClean="0">
                <a:cs typeface="Arial" charset="0"/>
              </a:rPr>
              <a:t>Newstead</a:t>
            </a:r>
            <a:r>
              <a:rPr lang="en-US" dirty="0" smtClean="0">
                <a:cs typeface="Arial" charset="0"/>
              </a:rPr>
              <a:t> in 1802, he probably first met his half-sister, Augusta Leigh with whom he was later suspected of having an incestuous relationship.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In 1807 Byron's first collection of poetry, </a:t>
            </a:r>
            <a:r>
              <a:rPr lang="en-US" i="1" dirty="0" smtClean="0">
                <a:cs typeface="Arial" charset="0"/>
              </a:rPr>
              <a:t>Hours Of Idleness</a:t>
            </a:r>
            <a:r>
              <a:rPr lang="en-US" dirty="0" smtClean="0">
                <a:cs typeface="Arial" charset="0"/>
              </a:rPr>
              <a:t> appeared. It received bad reviews. The poet answered his critics with the satire </a:t>
            </a:r>
            <a:r>
              <a:rPr lang="en-US" i="1" dirty="0" smtClean="0">
                <a:cs typeface="Arial" charset="0"/>
              </a:rPr>
              <a:t>English Bards And Scotch </a:t>
            </a:r>
            <a:r>
              <a:rPr lang="en-US" i="1" dirty="0" err="1" smtClean="0">
                <a:cs typeface="Arial" charset="0"/>
              </a:rPr>
              <a:t>Reviewers</a:t>
            </a:r>
            <a:r>
              <a:rPr lang="en-US" dirty="0" err="1" smtClean="0">
                <a:cs typeface="Arial" charset="0"/>
              </a:rPr>
              <a:t>in</a:t>
            </a:r>
            <a:r>
              <a:rPr lang="en-US" dirty="0" smtClean="0">
                <a:cs typeface="Arial" charset="0"/>
              </a:rPr>
              <a:t> 1808. Next year he took his seat in the House of Lords, and set out on his grand tour, visiting Spain, Malta, Albania, Greece, and the Aegean. Real poetic success came in 1812 when Byron published the first two cantos of </a:t>
            </a:r>
            <a:r>
              <a:rPr lang="en-US" i="1" dirty="0" smtClean="0">
                <a:cs typeface="Arial" charset="0"/>
              </a:rPr>
              <a:t>Childe Harold's Pilgrimage</a:t>
            </a:r>
            <a:r>
              <a:rPr lang="en-US" dirty="0" smtClean="0">
                <a:cs typeface="Arial" charset="0"/>
              </a:rPr>
              <a:t> (1812-1818). He became an adored character of London society; he spoke in the House of Lords effectively on liberal themes, and had a hectic love-affair with Lady Caroline Lamb. Byron's </a:t>
            </a:r>
            <a:r>
              <a:rPr lang="en-US" i="1" dirty="0" smtClean="0">
                <a:cs typeface="Arial" charset="0"/>
              </a:rPr>
              <a:t>The Corsair</a:t>
            </a:r>
            <a:r>
              <a:rPr lang="en-US" dirty="0" smtClean="0">
                <a:cs typeface="Arial" charset="0"/>
              </a:rPr>
              <a:t> (1814), sold 10,000 copies on the first day of publication. He married Anne Isabella </a:t>
            </a:r>
            <a:r>
              <a:rPr lang="en-US" dirty="0" err="1" smtClean="0">
                <a:cs typeface="Arial" charset="0"/>
              </a:rPr>
              <a:t>Milbanke</a:t>
            </a:r>
            <a:r>
              <a:rPr lang="en-US" dirty="0" smtClean="0">
                <a:cs typeface="Arial" charset="0"/>
              </a:rPr>
              <a:t> in 1815, and their daughter </a:t>
            </a:r>
            <a:r>
              <a:rPr lang="en-US" dirty="0" err="1" smtClean="0">
                <a:cs typeface="Arial" charset="0"/>
              </a:rPr>
              <a:t>Ada</a:t>
            </a:r>
            <a:r>
              <a:rPr lang="en-US" dirty="0" smtClean="0">
                <a:cs typeface="Arial" charset="0"/>
              </a:rPr>
              <a:t> was born in the same year. The marriage was unhappy, and they obtained legal separation next year.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When the rumors started to rise of his incest and debts were accumulating, Byron left England in 1816, never to return. He settled in Geneva with Percy </a:t>
            </a:r>
            <a:r>
              <a:rPr lang="en-US" dirty="0" err="1" smtClean="0">
                <a:cs typeface="Arial" charset="0"/>
              </a:rPr>
              <a:t>Bysshe</a:t>
            </a:r>
            <a:r>
              <a:rPr lang="en-US" dirty="0" smtClean="0">
                <a:cs typeface="Arial" charset="0"/>
              </a:rPr>
              <a:t> Shelley, Mary Shelley, and Claire </a:t>
            </a:r>
            <a:r>
              <a:rPr lang="en-US" dirty="0" err="1" smtClean="0">
                <a:cs typeface="Arial" charset="0"/>
              </a:rPr>
              <a:t>Clairmont</a:t>
            </a:r>
            <a:r>
              <a:rPr lang="en-US" dirty="0" smtClean="0">
                <a:cs typeface="Arial" charset="0"/>
              </a:rPr>
              <a:t>, who became his mistress. There he wrote the two cantos of </a:t>
            </a:r>
            <a:r>
              <a:rPr lang="en-US" i="1" dirty="0" smtClean="0">
                <a:cs typeface="Arial" charset="0"/>
              </a:rPr>
              <a:t>Childe Harold</a:t>
            </a:r>
            <a:r>
              <a:rPr lang="en-US" dirty="0" smtClean="0">
                <a:cs typeface="Arial" charset="0"/>
              </a:rPr>
              <a:t> and "The Prisoner Of </a:t>
            </a:r>
            <a:r>
              <a:rPr lang="en-US" dirty="0" err="1" smtClean="0">
                <a:cs typeface="Arial" charset="0"/>
              </a:rPr>
              <a:t>Chillon</a:t>
            </a:r>
            <a:r>
              <a:rPr lang="en-US" dirty="0" smtClean="0">
                <a:cs typeface="Arial" charset="0"/>
              </a:rPr>
              <a:t>". At the end of the summer Byron continued his travels, spending two years in Italy. During his years in Italy, Byron wrote </a:t>
            </a:r>
            <a:r>
              <a:rPr lang="en-US" i="1" dirty="0" smtClean="0">
                <a:cs typeface="Arial" charset="0"/>
              </a:rPr>
              <a:t>Lament Of Tasso</a:t>
            </a:r>
            <a:r>
              <a:rPr lang="en-US" dirty="0" smtClean="0">
                <a:cs typeface="Arial" charset="0"/>
              </a:rPr>
              <a:t>, inspired by his visit in Tasso's cell in Rome, </a:t>
            </a:r>
            <a:r>
              <a:rPr lang="en-US" i="1" dirty="0" err="1" smtClean="0">
                <a:cs typeface="Arial" charset="0"/>
              </a:rPr>
              <a:t>Mazeppa</a:t>
            </a:r>
            <a:r>
              <a:rPr lang="en-US" i="1" dirty="0" smtClean="0">
                <a:cs typeface="Arial" charset="0"/>
              </a:rPr>
              <a:t> </a:t>
            </a:r>
            <a:r>
              <a:rPr lang="en-US" dirty="0" smtClean="0">
                <a:cs typeface="Arial" charset="0"/>
              </a:rPr>
              <a:t>and started </a:t>
            </a:r>
            <a:r>
              <a:rPr lang="en-US" i="1" dirty="0" smtClean="0">
                <a:cs typeface="Arial" charset="0"/>
              </a:rPr>
              <a:t>Don Juan</a:t>
            </a:r>
            <a:r>
              <a:rPr lang="en-US" dirty="0" smtClean="0">
                <a:cs typeface="Arial" charset="0"/>
              </a:rPr>
              <a:t>, his satiric masterpiece. While in Ravenna and Pisa, Byron became deeply interested in drama, and wrote among others </a:t>
            </a:r>
            <a:r>
              <a:rPr lang="en-US" i="1" dirty="0" smtClean="0">
                <a:cs typeface="Arial" charset="0"/>
              </a:rPr>
              <a:t>The Two </a:t>
            </a:r>
            <a:r>
              <a:rPr lang="en-US" i="1" dirty="0" err="1" smtClean="0">
                <a:cs typeface="Arial" charset="0"/>
              </a:rPr>
              <a:t>Foscari</a:t>
            </a:r>
            <a:r>
              <a:rPr lang="en-US" i="1" dirty="0" smtClean="0">
                <a:cs typeface="Arial" charset="0"/>
              </a:rPr>
              <a:t>, </a:t>
            </a:r>
            <a:r>
              <a:rPr lang="en-US" i="1" dirty="0" err="1" smtClean="0">
                <a:cs typeface="Arial" charset="0"/>
              </a:rPr>
              <a:t>Sardanapalaus</a:t>
            </a:r>
            <a:r>
              <a:rPr lang="en-US" i="1" dirty="0" smtClean="0">
                <a:cs typeface="Arial" charset="0"/>
              </a:rPr>
              <a:t>, Cain, and the unfinished Heaven And Earth. </a:t>
            </a:r>
            <a:br>
              <a:rPr lang="en-US" i="1" dirty="0" smtClean="0">
                <a:cs typeface="Arial" charset="0"/>
              </a:rPr>
            </a:br>
            <a:r>
              <a:rPr lang="en-US" i="1" dirty="0" smtClean="0">
                <a:cs typeface="Arial" charset="0"/>
              </a:rPr>
              <a:t/>
            </a:r>
            <a:br>
              <a:rPr lang="en-US" i="1" dirty="0" smtClean="0">
                <a:cs typeface="Arial" charset="0"/>
              </a:rPr>
            </a:br>
            <a:r>
              <a:rPr lang="en-US" i="1" dirty="0" smtClean="0">
                <a:cs typeface="Arial" charset="0"/>
              </a:rPr>
              <a:t>After a long creative period, Byron had come to feel that action was more important than poetry. He armed a brig, the Hercules, and sailed to Greece to aid the Greeks, who had risen against their Ottoman overlords. However, before he saw any serious military action, Byron contracted a fever from which he died in </a:t>
            </a:r>
            <a:r>
              <a:rPr lang="en-US" i="1" dirty="0" err="1" smtClean="0">
                <a:cs typeface="Arial" charset="0"/>
              </a:rPr>
              <a:t>Missolonghi</a:t>
            </a:r>
            <a:r>
              <a:rPr lang="en-US" i="1" dirty="0" smtClean="0">
                <a:cs typeface="Arial" charset="0"/>
              </a:rPr>
              <a:t> on 19 April 1824. Memorial services were held all over the land. Byron's body was returned to England but refused by the deans of both Westminster and St Paul's. Finally Byron's coffin was placed in the family vault at </a:t>
            </a:r>
            <a:r>
              <a:rPr lang="en-US" i="1" dirty="0" err="1" smtClean="0">
                <a:cs typeface="Arial" charset="0"/>
              </a:rPr>
              <a:t>Hucknall</a:t>
            </a:r>
            <a:r>
              <a:rPr lang="en-US" i="1" dirty="0" smtClean="0">
                <a:cs typeface="Arial" charset="0"/>
              </a:rPr>
              <a:t> </a:t>
            </a:r>
            <a:r>
              <a:rPr lang="en-US" i="1" dirty="0" err="1" smtClean="0">
                <a:cs typeface="Arial" charset="0"/>
              </a:rPr>
              <a:t>Torkard</a:t>
            </a:r>
            <a:r>
              <a:rPr lang="en-US" i="1" dirty="0" smtClean="0">
                <a:cs typeface="Arial" charset="0"/>
              </a:rPr>
              <a:t>, near </a:t>
            </a:r>
            <a:r>
              <a:rPr lang="en-US" i="1" dirty="0" err="1" smtClean="0">
                <a:cs typeface="Arial" charset="0"/>
              </a:rPr>
              <a:t>Newstead</a:t>
            </a:r>
            <a:r>
              <a:rPr lang="en-US" i="1" dirty="0" smtClean="0">
                <a:cs typeface="Arial" charset="0"/>
              </a:rPr>
              <a:t> Abbey in Nottinghamshire.</a:t>
            </a:r>
            <a:br>
              <a:rPr lang="en-US" i="1" dirty="0" smtClean="0">
                <a:cs typeface="Arial" charset="0"/>
              </a:rPr>
            </a:br>
            <a:r>
              <a:rPr lang="en-US" i="1" dirty="0" smtClean="0">
                <a:cs typeface="Arial" charset="0"/>
              </a:rPr>
              <a:t/>
            </a:r>
            <a:br>
              <a:rPr lang="en-US" i="1" dirty="0" smtClean="0">
                <a:cs typeface="Arial" charset="0"/>
              </a:rPr>
            </a:br>
            <a:endParaRPr lang="en-US" dirty="0" smtClean="0">
              <a:cs typeface="Arial" charset="0"/>
            </a:endParaRPr>
          </a:p>
          <a:p>
            <a:r>
              <a:rPr lang="en-US" dirty="0" smtClean="0">
                <a:cs typeface="Arial" charset="0"/>
              </a:rPr>
              <a:t>….</a:t>
            </a:r>
          </a:p>
          <a:p>
            <a:r>
              <a:rPr lang="en-US" b="1" dirty="0" smtClean="0">
                <a:cs typeface="Arial" charset="0"/>
              </a:rPr>
              <a:t>Percy </a:t>
            </a:r>
            <a:r>
              <a:rPr lang="en-US" b="1" dirty="0" err="1" smtClean="0">
                <a:cs typeface="Arial" charset="0"/>
              </a:rPr>
              <a:t>Bysshe</a:t>
            </a:r>
            <a:r>
              <a:rPr lang="en-US" b="1" dirty="0" smtClean="0">
                <a:cs typeface="Arial" charset="0"/>
              </a:rPr>
              <a:t> Shelley (1792-1827)</a:t>
            </a:r>
            <a:r>
              <a:rPr lang="en-US" dirty="0" smtClean="0">
                <a:cs typeface="Arial" charset="0"/>
              </a:rPr>
              <a:t>, English Romantic poet who rebelled against English politics and conservative values. Shelley drew no essential distinction between poetry and politics, and his work reflected the radical ideas and revolutionary optimism of the era.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Percy </a:t>
            </a:r>
            <a:r>
              <a:rPr lang="en-US" dirty="0" err="1" smtClean="0">
                <a:cs typeface="Arial" charset="0"/>
              </a:rPr>
              <a:t>Bysshe</a:t>
            </a:r>
            <a:r>
              <a:rPr lang="en-US" dirty="0" smtClean="0">
                <a:cs typeface="Arial" charset="0"/>
              </a:rPr>
              <a:t> Shelley was born on August 4, 1792, at Field Place, near Horsham in Sussex, into an aristocratic family. His father, Timothy Shelley, was a Sussex squire and a member of Parliament. Shelley attended </a:t>
            </a:r>
            <a:r>
              <a:rPr lang="en-US" dirty="0" err="1" smtClean="0">
                <a:cs typeface="Arial" charset="0"/>
              </a:rPr>
              <a:t>Syon</a:t>
            </a:r>
            <a:r>
              <a:rPr lang="en-US" dirty="0" smtClean="0">
                <a:cs typeface="Arial" charset="0"/>
              </a:rPr>
              <a:t> House Academy and Eton and in 1810 he entered the Oxford University College.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In 1811 Shelley was expelled from the college for publishing </a:t>
            </a:r>
            <a:r>
              <a:rPr lang="en-US" i="1" dirty="0" smtClean="0">
                <a:cs typeface="Arial" charset="0"/>
              </a:rPr>
              <a:t>The Necessity Of Atheism</a:t>
            </a:r>
            <a:r>
              <a:rPr lang="en-US" dirty="0" smtClean="0">
                <a:cs typeface="Arial" charset="0"/>
              </a:rPr>
              <a:t>, which he wrote with Thomas Jefferson Hogg. Shelley's father withdrew his inheritance in favor of a small annuity, after he eloped with the 16-year old Harriet Westbrook, the daughter of a London tavern owner. The pair spent the following two years traveling in England and Ireland, distributing pamphlets and speaking against political injustice. In 1813 Shelley published his first important poem, the atheistic </a:t>
            </a:r>
            <a:r>
              <a:rPr lang="en-US" i="1" dirty="0" smtClean="0">
                <a:cs typeface="Arial" charset="0"/>
              </a:rPr>
              <a:t>Queen </a:t>
            </a:r>
            <a:r>
              <a:rPr lang="en-US" i="1" dirty="0" err="1" smtClean="0">
                <a:cs typeface="Arial" charset="0"/>
              </a:rPr>
              <a:t>Mab</a:t>
            </a:r>
            <a:r>
              <a:rPr lang="en-US" dirty="0" smtClean="0">
                <a:cs typeface="Arial" charset="0"/>
              </a:rPr>
              <a:t>.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The poet's marriage to Harriet was a failure. In 1814 Shelley traveled abroad with Mary Wollstonecraft Godwin, the daughter of the philosopher and anarchist William Godwin (1756-1836). Mary's young stepsister Claire </a:t>
            </a:r>
            <a:r>
              <a:rPr lang="en-US" dirty="0" err="1" smtClean="0">
                <a:cs typeface="Arial" charset="0"/>
              </a:rPr>
              <a:t>Clairmont</a:t>
            </a:r>
            <a:r>
              <a:rPr lang="en-US" dirty="0" smtClean="0">
                <a:cs typeface="Arial" charset="0"/>
              </a:rPr>
              <a:t> was also in the company. During this journey Shelley wrote an unfinished novella, </a:t>
            </a:r>
            <a:r>
              <a:rPr lang="en-US" i="1" dirty="0" smtClean="0">
                <a:cs typeface="Arial" charset="0"/>
              </a:rPr>
              <a:t>The Assassins</a:t>
            </a:r>
            <a:r>
              <a:rPr lang="en-US" dirty="0" smtClean="0">
                <a:cs typeface="Arial" charset="0"/>
              </a:rPr>
              <a:t> (1814). Their combined journal, </a:t>
            </a:r>
            <a:r>
              <a:rPr lang="en-US" i="1" dirty="0" smtClean="0">
                <a:cs typeface="Arial" charset="0"/>
              </a:rPr>
              <a:t>Six Weeks' Tour</a:t>
            </a:r>
            <a:r>
              <a:rPr lang="en-US" dirty="0" smtClean="0">
                <a:cs typeface="Arial" charset="0"/>
              </a:rPr>
              <a:t>, reworked by Mary Shelley, appeared in 1817. After their return to London, Shelley came into an annual income under his grandfather's will. Harriet drowned herself in the Serpentine in 1816. Shelley married Mary Wollstonecraft and his favorite son William was born in 1816.</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Shelley spent the summer of 1816 with Lord Byron at Lake Geneva, where Byron had an affair with Claire. Shelley composed the "Hymn To Intellectual Beauty" and "Mont Blanc". In 1817 Shelley published </a:t>
            </a:r>
            <a:r>
              <a:rPr lang="en-US" i="1" dirty="0" smtClean="0">
                <a:cs typeface="Arial" charset="0"/>
              </a:rPr>
              <a:t>The Revolt Of Islam</a:t>
            </a:r>
            <a:r>
              <a:rPr lang="en-US" dirty="0" smtClean="0">
                <a:cs typeface="Arial" charset="0"/>
              </a:rPr>
              <a:t> and the much anthologized "</a:t>
            </a:r>
            <a:r>
              <a:rPr lang="en-US" dirty="0" err="1" smtClean="0">
                <a:cs typeface="Arial" charset="0"/>
              </a:rPr>
              <a:t>Ozymandias</a:t>
            </a:r>
            <a:r>
              <a:rPr lang="en-US" dirty="0" smtClean="0">
                <a:cs typeface="Arial" charset="0"/>
              </a:rPr>
              <a:t>" appeared in 1818. Among Shelley's popular poems are the Odes "To the West Wind" and "To a Skylark" and </a:t>
            </a:r>
            <a:r>
              <a:rPr lang="en-US" i="1" dirty="0" err="1" smtClean="0">
                <a:cs typeface="Arial" charset="0"/>
              </a:rPr>
              <a:t>Adonais</a:t>
            </a:r>
            <a:r>
              <a:rPr lang="en-US" dirty="0" smtClean="0">
                <a:cs typeface="Arial" charset="0"/>
              </a:rPr>
              <a:t>, an elegy for Keats.</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In 1818 the </a:t>
            </a:r>
            <a:r>
              <a:rPr lang="en-US" dirty="0" err="1" smtClean="0">
                <a:cs typeface="Arial" charset="0"/>
              </a:rPr>
              <a:t>Shelleys</a:t>
            </a:r>
            <a:r>
              <a:rPr lang="en-US" dirty="0" smtClean="0">
                <a:cs typeface="Arial" charset="0"/>
              </a:rPr>
              <a:t> moved to Italy, where Byron was residing. In 1819 they went to Rome and in 1820 to Pisa. Shelley's works from this period include </a:t>
            </a:r>
            <a:r>
              <a:rPr lang="en-US" i="1" dirty="0" smtClean="0">
                <a:cs typeface="Arial" charset="0"/>
              </a:rPr>
              <a:t>Julian And </a:t>
            </a:r>
            <a:r>
              <a:rPr lang="en-US" i="1" dirty="0" err="1" smtClean="0">
                <a:cs typeface="Arial" charset="0"/>
              </a:rPr>
              <a:t>Maddalo</a:t>
            </a:r>
            <a:r>
              <a:rPr lang="en-US" dirty="0" smtClean="0">
                <a:cs typeface="Arial" charset="0"/>
              </a:rPr>
              <a:t>, an exploration of his relations with Byron and </a:t>
            </a:r>
            <a:r>
              <a:rPr lang="en-US" i="1" dirty="0" smtClean="0">
                <a:cs typeface="Arial" charset="0"/>
              </a:rPr>
              <a:t>Prometheus Unbound</a:t>
            </a:r>
            <a:r>
              <a:rPr lang="en-US" dirty="0" smtClean="0">
                <a:cs typeface="Arial" charset="0"/>
              </a:rPr>
              <a:t>, a lyrical drama. </a:t>
            </a:r>
            <a:r>
              <a:rPr lang="en-US" i="1" dirty="0" smtClean="0">
                <a:cs typeface="Arial" charset="0"/>
              </a:rPr>
              <a:t>The Cenci</a:t>
            </a:r>
            <a:r>
              <a:rPr lang="en-US" dirty="0" smtClean="0">
                <a:cs typeface="Arial" charset="0"/>
              </a:rPr>
              <a:t> was a five-act tragedy based on the history of a 16th-century Roman family, and </a:t>
            </a:r>
            <a:r>
              <a:rPr lang="en-US" i="1" dirty="0" smtClean="0">
                <a:cs typeface="Arial" charset="0"/>
              </a:rPr>
              <a:t>The Mask Of Anarchy</a:t>
            </a:r>
            <a:r>
              <a:rPr lang="en-US" dirty="0" smtClean="0">
                <a:cs typeface="Arial" charset="0"/>
              </a:rPr>
              <a:t> was a political protest which was written after the </a:t>
            </a:r>
            <a:r>
              <a:rPr lang="en-US" dirty="0" err="1" smtClean="0">
                <a:cs typeface="Arial" charset="0"/>
              </a:rPr>
              <a:t>Peterloo</a:t>
            </a:r>
            <a:r>
              <a:rPr lang="en-US" dirty="0" smtClean="0">
                <a:cs typeface="Arial" charset="0"/>
              </a:rPr>
              <a:t> massacre. In 1822 the Shelley household moved to the Bay of </a:t>
            </a:r>
            <a:r>
              <a:rPr lang="en-US" dirty="0" err="1" smtClean="0">
                <a:cs typeface="Arial" charset="0"/>
              </a:rPr>
              <a:t>Lerici</a:t>
            </a:r>
            <a:r>
              <a:rPr lang="en-US" dirty="0" smtClean="0">
                <a:cs typeface="Arial" charset="0"/>
              </a:rPr>
              <a:t>. There Shelley began to write </a:t>
            </a:r>
            <a:r>
              <a:rPr lang="en-US" i="1" dirty="0" smtClean="0">
                <a:cs typeface="Arial" charset="0"/>
              </a:rPr>
              <a:t>The Triumph Of Life</a:t>
            </a:r>
            <a:r>
              <a:rPr lang="en-US" dirty="0" smtClean="0">
                <a:cs typeface="Arial" charset="0"/>
              </a:rPr>
              <a:t>.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To welcome his friend Leigh Hunt, he sailed to Leghorn. During the stormy return voyage to </a:t>
            </a:r>
            <a:r>
              <a:rPr lang="en-US" dirty="0" err="1" smtClean="0">
                <a:cs typeface="Arial" charset="0"/>
              </a:rPr>
              <a:t>Lerici</a:t>
            </a:r>
            <a:r>
              <a:rPr lang="en-US" dirty="0" smtClean="0">
                <a:cs typeface="Arial" charset="0"/>
              </a:rPr>
              <a:t>, his small schooner the Ariel sank and Shelley drowned with Edward Williams on July 8, 1822. The bodies were washed ashore at Viareggio, where, in the presence of Lord Byron and Leigh Hunt, they were burned on the beach. Shelley was later buried in Rome.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a:t>
            </a:r>
          </a:p>
          <a:p>
            <a:endParaRPr lang="en-US" dirty="0" smtClean="0">
              <a:cs typeface="Arial" charset="0"/>
            </a:endParaRPr>
          </a:p>
          <a:p>
            <a:endParaRPr lang="en-US" dirty="0" smtClean="0">
              <a:cs typeface="Arial" charset="0"/>
            </a:endParaRPr>
          </a:p>
          <a:p>
            <a:r>
              <a:rPr lang="en-US" b="1" dirty="0" smtClean="0">
                <a:cs typeface="Arial" charset="0"/>
              </a:rPr>
              <a:t>John Keats (1795-1821)</a:t>
            </a:r>
            <a:r>
              <a:rPr lang="en-US" dirty="0" smtClean="0">
                <a:cs typeface="Arial" charset="0"/>
              </a:rPr>
              <a:t>, English lyric poet, usually regarded as the archetype of the Romantic writer. Keats felt that the deepest meaning of life lay in the apprehension of material beauty, although his mature poems reveal his fascination with a world of death and decay.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Keats was born in London on October 31, 1795 as the son of a livery-stable manager. He was the oldest of four children, who remained deeply devoted to each other. After their father died in 1804, Keats's mother remarried but the marriage was soon broken. She moved with the children, John and his sister Fanny and brothers George and Tom, to live with her mother at Edmonton, near London. She died of tuberculosis in 1810.</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At school Keats read widely. He was educated at Clarke's School in Enfield, where he began a translation of the </a:t>
            </a:r>
            <a:r>
              <a:rPr lang="en-US" i="1" dirty="0" err="1" smtClean="0">
                <a:cs typeface="Arial" charset="0"/>
              </a:rPr>
              <a:t>Aeneid</a:t>
            </a:r>
            <a:r>
              <a:rPr lang="en-US" dirty="0" smtClean="0">
                <a:cs typeface="Arial" charset="0"/>
              </a:rPr>
              <a:t>. In1811 he was apprenticed to a surgeon-apothecary. His first poem, "Lines in Imitation of Spenser", was written in 1814. In that year he moved to London and resumed his surgical studies in 1815 as a student at Guy's hospital. Next year he became a Licentiate of the Society of Apothecaries. Before devoting himself entirely to poetry, Keats worked as a dresser and junior house surgeon. In London he had met the editor of </a:t>
            </a:r>
            <a:r>
              <a:rPr lang="en-US" i="1" dirty="0" smtClean="0">
                <a:cs typeface="Arial" charset="0"/>
              </a:rPr>
              <a:t>The Examiner</a:t>
            </a:r>
            <a:r>
              <a:rPr lang="en-US" dirty="0" smtClean="0">
                <a:cs typeface="Arial" charset="0"/>
              </a:rPr>
              <a:t>, Leigh Hunt, who introduced him to other young Romantics, including Shelley. His poem, "O Solitude", also appeared in </a:t>
            </a:r>
            <a:r>
              <a:rPr lang="en-US" i="1" dirty="0" smtClean="0">
                <a:cs typeface="Arial" charset="0"/>
              </a:rPr>
              <a:t>The Examiner</a:t>
            </a:r>
            <a:r>
              <a:rPr lang="en-US" dirty="0" smtClean="0">
                <a:cs typeface="Arial" charset="0"/>
              </a:rPr>
              <a:t>.</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Keats's first book, </a:t>
            </a:r>
            <a:r>
              <a:rPr lang="en-US" i="1" dirty="0" smtClean="0">
                <a:cs typeface="Arial" charset="0"/>
              </a:rPr>
              <a:t>Poems</a:t>
            </a:r>
            <a:r>
              <a:rPr lang="en-US" dirty="0" smtClean="0">
                <a:cs typeface="Arial" charset="0"/>
              </a:rPr>
              <a:t>, was published in 1817. It was about this time Keats started to use his letters as the vehicle of his thoughts of poetry. "</a:t>
            </a:r>
            <a:r>
              <a:rPr lang="en-US" dirty="0" err="1" smtClean="0">
                <a:cs typeface="Arial" charset="0"/>
              </a:rPr>
              <a:t>Endymion</a:t>
            </a:r>
            <a:r>
              <a:rPr lang="en-US" dirty="0" smtClean="0">
                <a:cs typeface="Arial" charset="0"/>
              </a:rPr>
              <a:t>", Keats's first long poem appeared, when he was 21. Keats's greatest works were written in the late 1810s, among them "Lamia", "The Eve of St. Agnes", the great odes including "Ode to a Nightingale", Ode To Autumn" and "Ode on a Grecian Urn". He worked briefly as a theatrical critic for </a:t>
            </a:r>
            <a:r>
              <a:rPr lang="en-US" i="1" dirty="0" smtClean="0">
                <a:cs typeface="Arial" charset="0"/>
              </a:rPr>
              <a:t>The Champion</a:t>
            </a:r>
            <a:r>
              <a:rPr lang="en-US" dirty="0" smtClean="0">
                <a:cs typeface="Arial" charset="0"/>
              </a:rPr>
              <a:t>.</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Keats spent three months in 1818 attending his brother Tom, who was seriously ill with tuberculosis. After Tom's death in December, Keats moved to Hampstead. In the winter of 1818-19 he worked mainly on "Hyperion".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In 1820 the second volume of Keats poems appeared and gained critical success. However, Keats was suffering from tuberculosis and his poems were marked with sadness partly because he was too poor to marry Fanny </a:t>
            </a:r>
            <a:r>
              <a:rPr lang="en-US" dirty="0" err="1" smtClean="0">
                <a:cs typeface="Arial" charset="0"/>
              </a:rPr>
              <a:t>Brawne</a:t>
            </a:r>
            <a:r>
              <a:rPr lang="en-US" dirty="0" smtClean="0">
                <a:cs typeface="Arial" charset="0"/>
              </a:rPr>
              <a:t>, the woman he loved. </a:t>
            </a:r>
            <a:br>
              <a:rPr lang="en-US" dirty="0" smtClean="0">
                <a:cs typeface="Arial" charset="0"/>
              </a:rPr>
            </a:br>
            <a:r>
              <a:rPr lang="en-US" dirty="0" smtClean="0">
                <a:cs typeface="Arial" charset="0"/>
              </a:rPr>
              <a:t/>
            </a:r>
            <a:br>
              <a:rPr lang="en-US" dirty="0" smtClean="0">
                <a:cs typeface="Arial" charset="0"/>
              </a:rPr>
            </a:br>
            <a:r>
              <a:rPr lang="en-US" dirty="0" smtClean="0">
                <a:cs typeface="Arial" charset="0"/>
              </a:rPr>
              <a:t>Declining Shelley's invitation to join him at Pisa, Keats went to Rome, where he died at the age of 25, on February 23, 1821. Keats told his friend Joseph Severn that he wanted on his grave just the line, "Here lies one whose name was writ in water."</a:t>
            </a:r>
            <a:br>
              <a:rPr lang="en-US" dirty="0" smtClean="0">
                <a:cs typeface="Arial" charset="0"/>
              </a:rPr>
            </a:br>
            <a:r>
              <a:rPr lang="en-US" dirty="0" smtClean="0">
                <a:cs typeface="Arial" charset="0"/>
              </a:rPr>
              <a:t/>
            </a:r>
            <a:br>
              <a:rPr lang="en-US" dirty="0" smtClean="0">
                <a:cs typeface="Arial" charset="0"/>
              </a:rPr>
            </a:br>
            <a:endParaRPr lang="en-US" dirty="0" smtClean="0">
              <a:cs typeface="Arial" charset="0"/>
            </a:endParaRPr>
          </a:p>
          <a:p>
            <a:endParaRPr lang="en-US" dirty="0"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5AF7963-2631-42E8-AEA3-0FDD292FE6E9}" type="slidenum">
              <a:rPr lang="en-US"/>
              <a:pPr/>
              <a:t>10</a:t>
            </a:fld>
            <a:endParaRPr lang="en-US"/>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72F35A2-8626-4F20-AA6C-C039FDB4418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732E34C-2E38-473A-B510-A90607DB153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22D71C4-9768-4900-8EB9-C688B171505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D8886E-AE9C-4CAF-A37A-DB2CABCED3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75F0FF0-A5E4-47DA-950D-CF5A33B6BF5A}"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4C5D534-1564-41D0-9666-501745D36CF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824D247-CDEC-42E2-AD24-F83A21FAD404}"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2DF63DF-83BF-47BE-B8E4-C635A5AEFB4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3D4C6D5E-CF7A-4C63-92E4-77131AECE4B3}"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7DD30A7C-CFFC-4CA0-B44D-DBD755CF44B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58A664B-D18D-444D-822C-FE21B01F614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98242E6-3E83-418A-B43A-766ADA873E59}"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3DBC59B-B202-4158-AAD0-F064179B377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487362"/>
          </a:xfrm>
        </p:spPr>
        <p:txBody>
          <a:bodyPr>
            <a:normAutofit fontScale="90000"/>
          </a:bodyPr>
          <a:lstStyle/>
          <a:p>
            <a:pPr eaLnBrk="1" hangingPunct="1"/>
            <a:r>
              <a:rPr lang="en-US" sz="3200" b="1" smtClean="0"/>
              <a:t>The Romantic Era</a:t>
            </a:r>
          </a:p>
        </p:txBody>
      </p:sp>
      <p:pic>
        <p:nvPicPr>
          <p:cNvPr id="2051" name="Picture 23" descr="C:\Documents and Settings\art\My Documents\My Pictures\17 Romantic Era\Clotmaja.jpg"/>
          <p:cNvPicPr>
            <a:picLocks noChangeAspect="1" noChangeArrowheads="1"/>
          </p:cNvPicPr>
          <p:nvPr/>
        </p:nvPicPr>
        <p:blipFill>
          <a:blip r:embed="rId3" cstate="print"/>
          <a:srcRect/>
          <a:stretch>
            <a:fillRect/>
          </a:stretch>
        </p:blipFill>
        <p:spPr bwMode="auto">
          <a:xfrm>
            <a:off x="2819400" y="914400"/>
            <a:ext cx="3505200" cy="2003425"/>
          </a:xfrm>
          <a:prstGeom prst="rect">
            <a:avLst/>
          </a:prstGeom>
          <a:noFill/>
          <a:ln w="9525">
            <a:noFill/>
            <a:miter lim="800000"/>
            <a:headEnd/>
            <a:tailEnd/>
          </a:ln>
        </p:spPr>
      </p:pic>
      <p:pic>
        <p:nvPicPr>
          <p:cNvPr id="2052" name="Picture 24" descr="C:\Documents and Settings\art\My Documents\My Pictures\17 Romantic Era\daumier_uprising.jpg"/>
          <p:cNvPicPr>
            <a:picLocks noChangeAspect="1" noChangeArrowheads="1"/>
          </p:cNvPicPr>
          <p:nvPr/>
        </p:nvPicPr>
        <p:blipFill>
          <a:blip r:embed="rId4" cstate="print"/>
          <a:srcRect/>
          <a:stretch>
            <a:fillRect/>
          </a:stretch>
        </p:blipFill>
        <p:spPr bwMode="auto">
          <a:xfrm>
            <a:off x="533400" y="3581400"/>
            <a:ext cx="3810000" cy="2916238"/>
          </a:xfrm>
          <a:prstGeom prst="rect">
            <a:avLst/>
          </a:prstGeom>
          <a:noFill/>
          <a:ln w="9525">
            <a:noFill/>
            <a:miter lim="800000"/>
            <a:headEnd/>
            <a:tailEnd/>
          </a:ln>
        </p:spPr>
      </p:pic>
      <p:pic>
        <p:nvPicPr>
          <p:cNvPr id="2053" name="Picture 25" descr="C:\Documents and Settings\art\My Documents\My Pictures\17 Romantic Era\homer_woodcutter.jpg"/>
          <p:cNvPicPr>
            <a:picLocks noChangeAspect="1" noChangeArrowheads="1"/>
          </p:cNvPicPr>
          <p:nvPr/>
        </p:nvPicPr>
        <p:blipFill>
          <a:blip r:embed="rId5" cstate="print"/>
          <a:srcRect/>
          <a:stretch>
            <a:fillRect/>
          </a:stretch>
        </p:blipFill>
        <p:spPr bwMode="auto">
          <a:xfrm>
            <a:off x="5029200" y="3859213"/>
            <a:ext cx="3332163" cy="231298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r>
              <a:rPr lang="en-US" sz="2000" b="1" dirty="0" smtClean="0">
                <a:solidFill>
                  <a:schemeClr val="tx1"/>
                </a:solidFill>
              </a:rPr>
              <a:t>Individualism</a:t>
            </a:r>
          </a:p>
        </p:txBody>
      </p:sp>
      <p:sp>
        <p:nvSpPr>
          <p:cNvPr id="7171" name="Text Box 5"/>
          <p:cNvSpPr txBox="1">
            <a:spLocks noChangeArrowheads="1"/>
          </p:cNvSpPr>
          <p:nvPr/>
        </p:nvSpPr>
        <p:spPr bwMode="auto">
          <a:xfrm>
            <a:off x="533400" y="1219200"/>
            <a:ext cx="8077200" cy="4093428"/>
          </a:xfrm>
          <a:prstGeom prst="rect">
            <a:avLst/>
          </a:prstGeom>
          <a:noFill/>
          <a:ln w="9525">
            <a:noFill/>
            <a:miter lim="800000"/>
            <a:headEnd/>
            <a:tailEnd/>
          </a:ln>
        </p:spPr>
        <p:txBody>
          <a:bodyPr wrap="square">
            <a:spAutoFit/>
          </a:bodyPr>
          <a:lstStyle/>
          <a:p>
            <a:r>
              <a:rPr lang="en-US" sz="2000" dirty="0" smtClean="0">
                <a:solidFill>
                  <a:srgbClr val="000000"/>
                </a:solidFill>
              </a:rPr>
              <a:t>Middle Ages:  Emphasis on God.  Man lives for afterlife.</a:t>
            </a:r>
          </a:p>
          <a:p>
            <a:endParaRPr lang="en-US" sz="2000" dirty="0">
              <a:solidFill>
                <a:srgbClr val="000000"/>
              </a:solidFill>
            </a:endParaRPr>
          </a:p>
          <a:p>
            <a:r>
              <a:rPr lang="en-US" sz="2000" dirty="0" smtClean="0">
                <a:solidFill>
                  <a:srgbClr val="000000"/>
                </a:solidFill>
              </a:rPr>
              <a:t>Renaissance:  Man is center of all concern.</a:t>
            </a:r>
          </a:p>
          <a:p>
            <a:endParaRPr lang="en-US" sz="2000" dirty="0">
              <a:solidFill>
                <a:srgbClr val="000000"/>
              </a:solidFill>
            </a:endParaRPr>
          </a:p>
          <a:p>
            <a:r>
              <a:rPr lang="en-US" sz="2000" dirty="0" smtClean="0">
                <a:solidFill>
                  <a:srgbClr val="000000"/>
                </a:solidFill>
              </a:rPr>
              <a:t>Enlightenment:  Universal characteristics of humanity </a:t>
            </a:r>
          </a:p>
          <a:p>
            <a:endParaRPr lang="en-US" sz="2000" dirty="0">
              <a:solidFill>
                <a:srgbClr val="000000"/>
              </a:solidFill>
            </a:endParaRPr>
          </a:p>
          <a:p>
            <a:r>
              <a:rPr lang="en-US" sz="2000" dirty="0" smtClean="0">
                <a:solidFill>
                  <a:srgbClr val="000000"/>
                </a:solidFill>
              </a:rPr>
              <a:t>Romanticism:  Man is individual, special, and needs solitude.  </a:t>
            </a:r>
          </a:p>
          <a:p>
            <a:endParaRPr lang="en-US" sz="2000" dirty="0"/>
          </a:p>
          <a:p>
            <a:r>
              <a:rPr lang="en-US" sz="2000" dirty="0" smtClean="0"/>
              <a:t>Values exploration and evaluation of inner self.</a:t>
            </a:r>
          </a:p>
          <a:p>
            <a:endParaRPr lang="en-US" sz="2000" dirty="0"/>
          </a:p>
          <a:p>
            <a:endParaRPr lang="en-US" sz="2000" dirty="0" smtClean="0"/>
          </a:p>
          <a:p>
            <a:endParaRPr lang="en-US" sz="2000" dirty="0"/>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r>
              <a:rPr lang="en-US" sz="2000" b="1" dirty="0" smtClean="0">
                <a:solidFill>
                  <a:schemeClr val="tx1"/>
                </a:solidFill>
              </a:rPr>
              <a:t>Historical Background</a:t>
            </a:r>
          </a:p>
        </p:txBody>
      </p:sp>
      <p:sp>
        <p:nvSpPr>
          <p:cNvPr id="7171" name="Text Box 5"/>
          <p:cNvSpPr txBox="1">
            <a:spLocks noChangeArrowheads="1"/>
          </p:cNvSpPr>
          <p:nvPr/>
        </p:nvSpPr>
        <p:spPr bwMode="auto">
          <a:xfrm>
            <a:off x="152401" y="838200"/>
            <a:ext cx="8763000" cy="6247864"/>
          </a:xfrm>
          <a:prstGeom prst="rect">
            <a:avLst/>
          </a:prstGeom>
          <a:noFill/>
          <a:ln w="9525">
            <a:noFill/>
            <a:miter lim="800000"/>
            <a:headEnd/>
            <a:tailEnd/>
          </a:ln>
        </p:spPr>
        <p:txBody>
          <a:bodyPr wrap="square">
            <a:spAutoFit/>
          </a:bodyPr>
          <a:lstStyle/>
          <a:p>
            <a:r>
              <a:rPr lang="en-US" sz="2000" dirty="0" smtClean="0"/>
              <a:t>French Revolution promotes </a:t>
            </a:r>
            <a:r>
              <a:rPr lang="en-US" sz="2000" dirty="0" smtClean="0">
                <a:solidFill>
                  <a:srgbClr val="00B050"/>
                </a:solidFill>
              </a:rPr>
              <a:t>liberty, equality, and fraternity</a:t>
            </a:r>
          </a:p>
          <a:p>
            <a:endParaRPr lang="en-US" sz="2000" dirty="0"/>
          </a:p>
          <a:p>
            <a:r>
              <a:rPr lang="en-US" sz="2000" dirty="0" smtClean="0">
                <a:solidFill>
                  <a:srgbClr val="00B050"/>
                </a:solidFill>
              </a:rPr>
              <a:t>Jean-Jacques Rousseau</a:t>
            </a:r>
            <a:r>
              <a:rPr lang="en-US" sz="2000" dirty="0" smtClean="0"/>
              <a:t>:  Calls for social democracy.  Claims that wealth and society corrupt man.  Individuals must get away.</a:t>
            </a:r>
          </a:p>
          <a:p>
            <a:endParaRPr lang="en-US" sz="2000" dirty="0"/>
          </a:p>
          <a:p>
            <a:r>
              <a:rPr lang="en-US" sz="2000" dirty="0" smtClean="0"/>
              <a:t>England denounces French revolution, and revolution in general.</a:t>
            </a:r>
          </a:p>
          <a:p>
            <a:endParaRPr lang="en-US" sz="2000" dirty="0"/>
          </a:p>
          <a:p>
            <a:r>
              <a:rPr lang="en-US" sz="2000" dirty="0" smtClean="0"/>
              <a:t>Urbanization occurs.</a:t>
            </a:r>
          </a:p>
          <a:p>
            <a:endParaRPr lang="en-US" sz="2000" dirty="0"/>
          </a:p>
          <a:p>
            <a:r>
              <a:rPr lang="en-US" sz="2000" dirty="0" smtClean="0"/>
              <a:t>Industrial Revolution getting under way.</a:t>
            </a:r>
          </a:p>
          <a:p>
            <a:endParaRPr lang="en-US" sz="2000" dirty="0"/>
          </a:p>
          <a:p>
            <a:r>
              <a:rPr lang="en-US" sz="2000" dirty="0" smtClean="0"/>
              <a:t>Disparity between rich and poor.</a:t>
            </a:r>
          </a:p>
          <a:p>
            <a:endParaRPr lang="en-US" sz="2000" dirty="0"/>
          </a:p>
          <a:p>
            <a:r>
              <a:rPr lang="en-US" sz="2000" dirty="0" smtClean="0"/>
              <a:t>1776 – American Revolution</a:t>
            </a:r>
          </a:p>
          <a:p>
            <a:endParaRPr lang="en-US" sz="2000" dirty="0" smtClean="0"/>
          </a:p>
          <a:p>
            <a:r>
              <a:rPr lang="en-US" sz="2000" dirty="0" smtClean="0"/>
              <a:t>1789 – French Revolution</a:t>
            </a:r>
          </a:p>
          <a:p>
            <a:endParaRPr lang="en-US" sz="2000" dirty="0" smtClean="0"/>
          </a:p>
          <a:p>
            <a:endParaRPr lang="en-US" sz="2000" dirty="0" smtClean="0"/>
          </a:p>
          <a:p>
            <a:endParaRPr lang="en-US" sz="2000" dirty="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r>
              <a:rPr lang="en-US" sz="2000" b="1" dirty="0" smtClean="0">
                <a:solidFill>
                  <a:schemeClr val="tx1"/>
                </a:solidFill>
              </a:rPr>
              <a:t>Historical Background</a:t>
            </a:r>
          </a:p>
        </p:txBody>
      </p:sp>
      <p:sp>
        <p:nvSpPr>
          <p:cNvPr id="7171" name="Text Box 5"/>
          <p:cNvSpPr txBox="1">
            <a:spLocks noChangeArrowheads="1"/>
          </p:cNvSpPr>
          <p:nvPr/>
        </p:nvSpPr>
        <p:spPr bwMode="auto">
          <a:xfrm>
            <a:off x="152401" y="838200"/>
            <a:ext cx="8763000" cy="5940088"/>
          </a:xfrm>
          <a:prstGeom prst="rect">
            <a:avLst/>
          </a:prstGeom>
          <a:noFill/>
          <a:ln w="9525">
            <a:noFill/>
            <a:miter lim="800000"/>
            <a:headEnd/>
            <a:tailEnd/>
          </a:ln>
        </p:spPr>
        <p:txBody>
          <a:bodyPr wrap="square">
            <a:spAutoFit/>
          </a:bodyPr>
          <a:lstStyle/>
          <a:p>
            <a:endParaRPr lang="en-US" sz="2000" dirty="0"/>
          </a:p>
          <a:p>
            <a:r>
              <a:rPr lang="en-US" sz="2000" dirty="0" smtClean="0"/>
              <a:t>Fight for democracy, republicanism, equality, social rights, fair wealth distribution</a:t>
            </a:r>
          </a:p>
          <a:p>
            <a:endParaRPr lang="en-US" sz="2000" dirty="0">
              <a:solidFill>
                <a:srgbClr val="000000"/>
              </a:solidFill>
            </a:endParaRPr>
          </a:p>
          <a:p>
            <a:r>
              <a:rPr lang="en-US" sz="2000" dirty="0" smtClean="0">
                <a:solidFill>
                  <a:srgbClr val="000000"/>
                </a:solidFill>
              </a:rPr>
              <a:t>Citizens yearn for hero.  As Napoleon rises, nationalism rises.  </a:t>
            </a:r>
          </a:p>
          <a:p>
            <a:endParaRPr lang="en-US" sz="2000" dirty="0">
              <a:solidFill>
                <a:srgbClr val="000000"/>
              </a:solidFill>
            </a:endParaRPr>
          </a:p>
          <a:p>
            <a:r>
              <a:rPr lang="en-US" sz="2000" dirty="0" smtClean="0">
                <a:solidFill>
                  <a:srgbClr val="000000"/>
                </a:solidFill>
              </a:rPr>
              <a:t>Middle class desires rights, freedoms, basic necessities.</a:t>
            </a:r>
          </a:p>
          <a:p>
            <a:endParaRPr lang="en-US" sz="2000" dirty="0">
              <a:solidFill>
                <a:srgbClr val="000000"/>
              </a:solidFill>
            </a:endParaRPr>
          </a:p>
          <a:p>
            <a:r>
              <a:rPr lang="en-US" sz="2000" dirty="0" smtClean="0">
                <a:solidFill>
                  <a:srgbClr val="000000"/>
                </a:solidFill>
              </a:rPr>
              <a:t>Some believed Napoleon would supply these things, others did not. </a:t>
            </a:r>
          </a:p>
          <a:p>
            <a:endParaRPr lang="en-US" sz="2000" dirty="0">
              <a:solidFill>
                <a:srgbClr val="000000"/>
              </a:solidFill>
            </a:endParaRPr>
          </a:p>
          <a:p>
            <a:r>
              <a:rPr lang="en-US" sz="2000" dirty="0" smtClean="0">
                <a:solidFill>
                  <a:srgbClr val="000000"/>
                </a:solidFill>
              </a:rPr>
              <a:t>Many romantics changed their minds about Revolution and Napoleon as events unfolded. </a:t>
            </a:r>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95400"/>
            <a:ext cx="7543800" cy="4524315"/>
          </a:xfrm>
          <a:prstGeom prst="rect">
            <a:avLst/>
          </a:prstGeom>
          <a:noFill/>
        </p:spPr>
        <p:txBody>
          <a:bodyPr wrap="square" rtlCol="0">
            <a:spAutoFit/>
          </a:bodyPr>
          <a:lstStyle/>
          <a:p>
            <a:r>
              <a:rPr lang="en-US" sz="2400" u="sng" dirty="0" smtClean="0">
                <a:solidFill>
                  <a:srgbClr val="00B050"/>
                </a:solidFill>
              </a:rPr>
              <a:t>Romanticism – 1790’s to 1830’s</a:t>
            </a:r>
          </a:p>
          <a:p>
            <a:r>
              <a:rPr lang="en-US" sz="2400" dirty="0" smtClean="0">
                <a:solidFill>
                  <a:srgbClr val="00B050"/>
                </a:solidFill>
              </a:rPr>
              <a:t>A reactionary movement in society against the demanded order of the preceding time period. </a:t>
            </a:r>
            <a:r>
              <a:rPr lang="en-US" sz="2400" dirty="0" smtClean="0"/>
              <a:t> (Literature, philosophy, art, religion, and politics)</a:t>
            </a:r>
          </a:p>
          <a:p>
            <a:endParaRPr lang="en-US" sz="2400" dirty="0" smtClean="0"/>
          </a:p>
          <a:p>
            <a:r>
              <a:rPr lang="en-US" sz="2400" dirty="0" smtClean="0"/>
              <a:t>The </a:t>
            </a:r>
            <a:r>
              <a:rPr lang="en-US" sz="2400" dirty="0" smtClean="0">
                <a:solidFill>
                  <a:srgbClr val="00B050"/>
                </a:solidFill>
              </a:rPr>
              <a:t>prior period valued reason, formal rules, and demanded order in beauty.</a:t>
            </a:r>
          </a:p>
          <a:p>
            <a:endParaRPr lang="en-US" sz="2400" dirty="0"/>
          </a:p>
          <a:p>
            <a:r>
              <a:rPr lang="en-US" sz="2400" dirty="0" smtClean="0">
                <a:solidFill>
                  <a:srgbClr val="00B050"/>
                </a:solidFill>
              </a:rPr>
              <a:t>Romanticism valued spontaneity, freedom, internal inspiration, and emotions</a:t>
            </a:r>
          </a:p>
          <a:p>
            <a:endParaRPr lang="en-US" sz="2400" dirty="0"/>
          </a:p>
          <a:p>
            <a:endParaRPr lang="en-US" sz="2400" dirty="0"/>
          </a:p>
        </p:txBody>
      </p:sp>
      <p:sp>
        <p:nvSpPr>
          <p:cNvPr id="3" name="TextBox 2"/>
          <p:cNvSpPr txBox="1"/>
          <p:nvPr/>
        </p:nvSpPr>
        <p:spPr>
          <a:xfrm>
            <a:off x="381000" y="457200"/>
            <a:ext cx="8763000" cy="584775"/>
          </a:xfrm>
          <a:prstGeom prst="rect">
            <a:avLst/>
          </a:prstGeom>
          <a:noFill/>
        </p:spPr>
        <p:txBody>
          <a:bodyPr wrap="square" rtlCol="0">
            <a:spAutoFit/>
          </a:bodyPr>
          <a:lstStyle/>
          <a:p>
            <a:pPr algn="ctr"/>
            <a:r>
              <a:rPr lang="en-US" sz="3200" dirty="0" smtClean="0"/>
              <a:t>Definition</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r>
              <a:rPr lang="en-US" sz="2000" b="1" dirty="0" smtClean="0">
                <a:solidFill>
                  <a:schemeClr val="tx1"/>
                </a:solidFill>
              </a:rPr>
              <a:t>Romanticism in the Arts</a:t>
            </a:r>
          </a:p>
        </p:txBody>
      </p:sp>
      <p:sp>
        <p:nvSpPr>
          <p:cNvPr id="7171" name="Text Box 5"/>
          <p:cNvSpPr txBox="1">
            <a:spLocks noChangeArrowheads="1"/>
          </p:cNvSpPr>
          <p:nvPr/>
        </p:nvSpPr>
        <p:spPr bwMode="auto">
          <a:xfrm>
            <a:off x="152401" y="838200"/>
            <a:ext cx="8763000" cy="3785652"/>
          </a:xfrm>
          <a:prstGeom prst="rect">
            <a:avLst/>
          </a:prstGeom>
          <a:noFill/>
          <a:ln w="9525">
            <a:noFill/>
            <a:miter lim="800000"/>
            <a:headEnd/>
            <a:tailEnd/>
          </a:ln>
        </p:spPr>
        <p:txBody>
          <a:bodyPr wrap="square">
            <a:spAutoFit/>
          </a:bodyPr>
          <a:lstStyle/>
          <a:p>
            <a:r>
              <a:rPr lang="en-US" sz="2000" dirty="0" smtClean="0"/>
              <a:t>The </a:t>
            </a:r>
            <a:r>
              <a:rPr lang="en-US" sz="2000" dirty="0" smtClean="0">
                <a:solidFill>
                  <a:srgbClr val="00B050"/>
                </a:solidFill>
              </a:rPr>
              <a:t>romantics sought to express their personal </a:t>
            </a:r>
          </a:p>
          <a:p>
            <a:r>
              <a:rPr lang="en-US" sz="2000" dirty="0" smtClean="0">
                <a:solidFill>
                  <a:srgbClr val="00B050"/>
                </a:solidFill>
              </a:rPr>
              <a:t>feelings</a:t>
            </a:r>
            <a:r>
              <a:rPr lang="en-US" sz="2000" dirty="0" smtClean="0"/>
              <a:t> </a:t>
            </a:r>
            <a:r>
              <a:rPr lang="en-US" sz="2000" dirty="0"/>
              <a:t>in their works </a:t>
            </a:r>
            <a:r>
              <a:rPr lang="en-US" sz="2000" dirty="0">
                <a:solidFill>
                  <a:srgbClr val="00B050"/>
                </a:solidFill>
              </a:rPr>
              <a:t>rather than search for some kind </a:t>
            </a:r>
            <a:r>
              <a:rPr lang="en-US" sz="2000" dirty="0" smtClean="0">
                <a:solidFill>
                  <a:srgbClr val="00B050"/>
                </a:solidFill>
              </a:rPr>
              <a:t>of</a:t>
            </a:r>
            <a:endParaRPr lang="en-US" sz="2000" dirty="0">
              <a:solidFill>
                <a:srgbClr val="00B050"/>
              </a:solidFill>
            </a:endParaRPr>
          </a:p>
          <a:p>
            <a:r>
              <a:rPr lang="en-US" sz="2000" dirty="0">
                <a:solidFill>
                  <a:srgbClr val="00B050"/>
                </a:solidFill>
              </a:rPr>
              <a:t>philosophical or religious "truth." </a:t>
            </a:r>
            <a:endParaRPr lang="en-US" sz="2000" dirty="0" smtClean="0">
              <a:solidFill>
                <a:srgbClr val="00B050"/>
              </a:solidFill>
            </a:endParaRPr>
          </a:p>
          <a:p>
            <a:endParaRPr lang="en-US" sz="2000" dirty="0"/>
          </a:p>
          <a:p>
            <a:r>
              <a:rPr lang="en-US" sz="2000" dirty="0" smtClean="0"/>
              <a:t>Many </a:t>
            </a:r>
            <a:r>
              <a:rPr lang="en-US" sz="2000" dirty="0" smtClean="0">
                <a:solidFill>
                  <a:srgbClr val="00B050"/>
                </a:solidFill>
              </a:rPr>
              <a:t>felt </a:t>
            </a:r>
            <a:r>
              <a:rPr lang="en-US" sz="2000" dirty="0">
                <a:solidFill>
                  <a:srgbClr val="00B050"/>
                </a:solidFill>
              </a:rPr>
              <a:t>a special regard for </a:t>
            </a:r>
            <a:r>
              <a:rPr lang="en-US" sz="2000" dirty="0" smtClean="0">
                <a:solidFill>
                  <a:srgbClr val="00B050"/>
                </a:solidFill>
              </a:rPr>
              <a:t>nature</a:t>
            </a:r>
            <a:r>
              <a:rPr lang="en-US" sz="2000" dirty="0"/>
              <a:t>, </a:t>
            </a:r>
            <a:r>
              <a:rPr lang="en-US" sz="2000" dirty="0" smtClean="0"/>
              <a:t>believing that it made human achievements seem small. </a:t>
            </a:r>
          </a:p>
          <a:p>
            <a:endParaRPr lang="en-US" sz="2000" dirty="0"/>
          </a:p>
          <a:p>
            <a:r>
              <a:rPr lang="en-US" sz="2000" dirty="0" smtClean="0">
                <a:solidFill>
                  <a:srgbClr val="00B050"/>
                </a:solidFill>
              </a:rPr>
              <a:t>Many identified </a:t>
            </a:r>
            <a:r>
              <a:rPr lang="en-US" sz="2000" dirty="0">
                <a:solidFill>
                  <a:srgbClr val="00B050"/>
                </a:solidFill>
              </a:rPr>
              <a:t>with the nationalist movements of the times </a:t>
            </a:r>
            <a:r>
              <a:rPr lang="en-US" sz="2000" dirty="0"/>
              <a:t>and either </a:t>
            </a:r>
          </a:p>
          <a:p>
            <a:r>
              <a:rPr lang="en-US" sz="2000" dirty="0"/>
              <a:t>supported their own country's fight for freedom </a:t>
            </a:r>
          </a:p>
          <a:p>
            <a:r>
              <a:rPr lang="en-US" sz="2000" dirty="0" smtClean="0"/>
              <a:t>or </a:t>
            </a:r>
            <a:r>
              <a:rPr lang="en-US" sz="2000" dirty="0"/>
              <a:t>championed the cause of others </a:t>
            </a:r>
            <a:r>
              <a:rPr lang="en-US" sz="2000" dirty="0" smtClean="0"/>
              <a:t>(Byron).</a:t>
            </a:r>
          </a:p>
          <a:p>
            <a:endParaRPr lang="en-US" sz="2000" dirty="0"/>
          </a:p>
          <a:p>
            <a:r>
              <a:rPr lang="en-US" sz="2000" dirty="0" smtClean="0"/>
              <a:t>Years:  1790’s to 1830’s.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228600"/>
            <a:ext cx="7772400" cy="685800"/>
          </a:xfrm>
        </p:spPr>
        <p:txBody>
          <a:bodyPr>
            <a:normAutofit/>
          </a:bodyPr>
          <a:lstStyle/>
          <a:p>
            <a:pPr algn="ctr"/>
            <a:r>
              <a:rPr lang="en-US" sz="3600" dirty="0" smtClean="0"/>
              <a:t>Characteristics of Romanticism</a:t>
            </a:r>
            <a:endParaRPr lang="en-US" sz="3600" dirty="0"/>
          </a:p>
        </p:txBody>
      </p:sp>
      <p:sp>
        <p:nvSpPr>
          <p:cNvPr id="4100" name="Text Box 4"/>
          <p:cNvSpPr txBox="1">
            <a:spLocks noChangeArrowheads="1"/>
          </p:cNvSpPr>
          <p:nvPr/>
        </p:nvSpPr>
        <p:spPr bwMode="auto">
          <a:xfrm>
            <a:off x="533400" y="1066800"/>
            <a:ext cx="8305800" cy="3477875"/>
          </a:xfrm>
          <a:prstGeom prst="rect">
            <a:avLst/>
          </a:prstGeom>
          <a:noFill/>
          <a:ln w="9525">
            <a:noFill/>
            <a:miter lim="800000"/>
            <a:headEnd/>
            <a:tailEnd/>
          </a:ln>
          <a:effectLst/>
        </p:spPr>
        <p:txBody>
          <a:bodyPr wrap="square">
            <a:spAutoFit/>
          </a:bodyPr>
          <a:lstStyle/>
          <a:p>
            <a:pPr>
              <a:buClr>
                <a:schemeClr val="tx2"/>
              </a:buClr>
              <a:buSzPct val="115000"/>
              <a:buFont typeface="Arial" charset="0"/>
              <a:buChar char="•"/>
            </a:pPr>
            <a:r>
              <a:rPr lang="en-US" sz="2400" dirty="0" smtClean="0">
                <a:solidFill>
                  <a:srgbClr val="00B050"/>
                </a:solidFill>
                <a:latin typeface="Arial" pitchFamily="34" charset="0"/>
                <a:cs typeface="Arial" pitchFamily="34" charset="0"/>
              </a:rPr>
              <a:t>Imagination over reason and formal rules</a:t>
            </a:r>
          </a:p>
          <a:p>
            <a:pPr>
              <a:buClr>
                <a:schemeClr val="tx2"/>
              </a:buClr>
              <a:buSzPct val="115000"/>
              <a:buFont typeface="Arial" charset="0"/>
              <a:buChar char="•"/>
            </a:pPr>
            <a:r>
              <a:rPr lang="en-US" sz="2400" dirty="0" smtClean="0">
                <a:solidFill>
                  <a:srgbClr val="00B050"/>
                </a:solidFill>
                <a:latin typeface="Arial" pitchFamily="34" charset="0"/>
                <a:cs typeface="Arial" pitchFamily="34" charset="0"/>
              </a:rPr>
              <a:t>Love of nature </a:t>
            </a:r>
          </a:p>
          <a:p>
            <a:pPr>
              <a:spcBef>
                <a:spcPct val="20000"/>
              </a:spcBef>
              <a:buClr>
                <a:schemeClr val="tx2"/>
              </a:buClr>
              <a:buSzPct val="115000"/>
              <a:buFontTx/>
              <a:buChar char="•"/>
            </a:pPr>
            <a:r>
              <a:rPr lang="en-US" sz="2400" dirty="0" smtClean="0">
                <a:solidFill>
                  <a:srgbClr val="00B050"/>
                </a:solidFill>
                <a:latin typeface="Arial" pitchFamily="34" charset="0"/>
                <a:cs typeface="Arial" pitchFamily="34" charset="0"/>
              </a:rPr>
              <a:t>Individualism</a:t>
            </a:r>
            <a:endParaRPr lang="en-US" sz="2400" dirty="0">
              <a:solidFill>
                <a:srgbClr val="00B050"/>
              </a:solidFill>
              <a:latin typeface="Arial" pitchFamily="34" charset="0"/>
              <a:cs typeface="Arial" pitchFamily="34" charset="0"/>
            </a:endParaRPr>
          </a:p>
          <a:p>
            <a:pPr>
              <a:spcBef>
                <a:spcPct val="20000"/>
              </a:spcBef>
              <a:buClr>
                <a:schemeClr val="tx2"/>
              </a:buClr>
              <a:buSzPct val="115000"/>
              <a:buFontTx/>
              <a:buChar char="•"/>
            </a:pPr>
            <a:r>
              <a:rPr lang="en-US" sz="2400" dirty="0">
                <a:solidFill>
                  <a:srgbClr val="00B050"/>
                </a:solidFill>
                <a:latin typeface="Arial" pitchFamily="34" charset="0"/>
                <a:cs typeface="Arial" pitchFamily="34" charset="0"/>
              </a:rPr>
              <a:t>Enthusiasm for the wild, irregular, </a:t>
            </a:r>
            <a:r>
              <a:rPr lang="en-US" sz="2400" dirty="0" smtClean="0">
                <a:solidFill>
                  <a:srgbClr val="00B050"/>
                </a:solidFill>
                <a:latin typeface="Arial" pitchFamily="34" charset="0"/>
                <a:cs typeface="Arial" pitchFamily="34" charset="0"/>
              </a:rPr>
              <a:t>or grotesque</a:t>
            </a:r>
          </a:p>
          <a:p>
            <a:pPr>
              <a:spcBef>
                <a:spcPct val="20000"/>
              </a:spcBef>
              <a:buClr>
                <a:schemeClr val="tx2"/>
              </a:buClr>
              <a:buSzPct val="115000"/>
              <a:buFontTx/>
              <a:buChar char="•"/>
            </a:pPr>
            <a:r>
              <a:rPr lang="en-US" sz="2400" dirty="0" smtClean="0">
                <a:solidFill>
                  <a:srgbClr val="00B050"/>
                </a:solidFill>
                <a:latin typeface="Arial" pitchFamily="34" charset="0"/>
                <a:cs typeface="Arial" pitchFamily="34" charset="0"/>
              </a:rPr>
              <a:t>Gothic themes</a:t>
            </a:r>
          </a:p>
          <a:p>
            <a:pPr>
              <a:spcBef>
                <a:spcPct val="20000"/>
              </a:spcBef>
              <a:buClr>
                <a:schemeClr val="tx2"/>
              </a:buClr>
              <a:buSzPct val="115000"/>
              <a:buFontTx/>
              <a:buChar char="•"/>
            </a:pPr>
            <a:r>
              <a:rPr lang="en-US" sz="2400" dirty="0" smtClean="0">
                <a:solidFill>
                  <a:srgbClr val="00B050"/>
                </a:solidFill>
                <a:latin typeface="Arial" pitchFamily="34" charset="0"/>
                <a:cs typeface="Arial" pitchFamily="34" charset="0"/>
              </a:rPr>
              <a:t>Glorification of the commonplace</a:t>
            </a:r>
          </a:p>
          <a:p>
            <a:pPr>
              <a:spcBef>
                <a:spcPct val="20000"/>
              </a:spcBef>
              <a:buClr>
                <a:schemeClr val="tx2"/>
              </a:buClr>
              <a:buSzPct val="115000"/>
              <a:buFontTx/>
              <a:buChar char="•"/>
            </a:pPr>
            <a:r>
              <a:rPr lang="en-US" sz="2400" dirty="0" smtClean="0">
                <a:solidFill>
                  <a:srgbClr val="00B050"/>
                </a:solidFill>
                <a:latin typeface="Arial" pitchFamily="34" charset="0"/>
                <a:cs typeface="Arial" pitchFamily="34" charset="0"/>
              </a:rPr>
              <a:t>Nationalism</a:t>
            </a:r>
            <a:endParaRPr lang="en-US" sz="2400" dirty="0">
              <a:solidFill>
                <a:srgbClr val="00B050"/>
              </a:solidFill>
              <a:latin typeface="Arial" pitchFamily="34" charset="0"/>
              <a:cs typeface="Arial" pitchFamily="34" charset="0"/>
            </a:endParaRPr>
          </a:p>
          <a:p>
            <a:endParaRPr lang="en-US" sz="2800" dirty="0">
              <a:latin typeface="Times New Roman" pitchFamily="18" charset="0"/>
            </a:endParaRP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r>
              <a:rPr lang="en-US" sz="2000" b="1" dirty="0" smtClean="0">
                <a:solidFill>
                  <a:schemeClr val="tx1"/>
                </a:solidFill>
              </a:rPr>
              <a:t>Role of Nature in Romanticism</a:t>
            </a:r>
          </a:p>
        </p:txBody>
      </p:sp>
      <p:sp>
        <p:nvSpPr>
          <p:cNvPr id="7171" name="Text Box 5"/>
          <p:cNvSpPr txBox="1">
            <a:spLocks noChangeArrowheads="1"/>
          </p:cNvSpPr>
          <p:nvPr/>
        </p:nvSpPr>
        <p:spPr bwMode="auto">
          <a:xfrm>
            <a:off x="152401" y="838200"/>
            <a:ext cx="8763000" cy="3477875"/>
          </a:xfrm>
          <a:prstGeom prst="rect">
            <a:avLst/>
          </a:prstGeom>
          <a:noFill/>
          <a:ln w="9525">
            <a:noFill/>
            <a:miter lim="800000"/>
            <a:headEnd/>
            <a:tailEnd/>
          </a:ln>
        </p:spPr>
        <p:txBody>
          <a:bodyPr wrap="square">
            <a:spAutoFit/>
          </a:bodyPr>
          <a:lstStyle/>
          <a:p>
            <a:r>
              <a:rPr lang="en-US" sz="2000" u="sng" dirty="0" smtClean="0"/>
              <a:t>Multiple perspectives on nature:</a:t>
            </a:r>
          </a:p>
          <a:p>
            <a:endParaRPr lang="en-US" sz="2000" dirty="0">
              <a:solidFill>
                <a:srgbClr val="00B050"/>
              </a:solidFill>
            </a:endParaRPr>
          </a:p>
          <a:p>
            <a:r>
              <a:rPr lang="en-US" sz="2000" dirty="0" smtClean="0">
                <a:solidFill>
                  <a:srgbClr val="00B050"/>
                </a:solidFill>
              </a:rPr>
              <a:t>Source of inspiration</a:t>
            </a:r>
          </a:p>
          <a:p>
            <a:endParaRPr lang="en-US" sz="2000" dirty="0">
              <a:solidFill>
                <a:srgbClr val="00B050"/>
              </a:solidFill>
            </a:endParaRPr>
          </a:p>
          <a:p>
            <a:r>
              <a:rPr lang="en-US" sz="2000" dirty="0" smtClean="0">
                <a:solidFill>
                  <a:srgbClr val="00B050"/>
                </a:solidFill>
              </a:rPr>
              <a:t>Refuge from civilization</a:t>
            </a:r>
          </a:p>
          <a:p>
            <a:endParaRPr lang="en-US" sz="2000" dirty="0">
              <a:solidFill>
                <a:srgbClr val="00B050"/>
              </a:solidFill>
            </a:endParaRPr>
          </a:p>
          <a:p>
            <a:r>
              <a:rPr lang="en-US" sz="2000" dirty="0" smtClean="0">
                <a:solidFill>
                  <a:srgbClr val="00B050"/>
                </a:solidFill>
              </a:rPr>
              <a:t>Something to revere, stand in awe of</a:t>
            </a:r>
          </a:p>
          <a:p>
            <a:endParaRPr lang="en-US" sz="2000" dirty="0">
              <a:solidFill>
                <a:srgbClr val="00B050"/>
              </a:solidFill>
            </a:endParaRPr>
          </a:p>
          <a:p>
            <a:r>
              <a:rPr lang="en-US" sz="2000" dirty="0" smtClean="0">
                <a:solidFill>
                  <a:srgbClr val="00B050"/>
                </a:solidFill>
              </a:rPr>
              <a:t>Healthy to meditate upon</a:t>
            </a:r>
          </a:p>
          <a:p>
            <a:endParaRPr lang="en-US" sz="2000" dirty="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411162"/>
          </a:xfrm>
        </p:spPr>
        <p:txBody>
          <a:bodyPr/>
          <a:lstStyle/>
          <a:p>
            <a:pPr eaLnBrk="1" hangingPunct="1"/>
            <a:r>
              <a:rPr lang="en-US" sz="2000" b="1" i="1" dirty="0" smtClean="0">
                <a:solidFill>
                  <a:srgbClr val="000000"/>
                </a:solidFill>
                <a:cs typeface="Times New Roman" pitchFamily="18" charset="0"/>
              </a:rPr>
              <a:t>Romanticism in Literature</a:t>
            </a:r>
          </a:p>
        </p:txBody>
      </p:sp>
      <p:sp>
        <p:nvSpPr>
          <p:cNvPr id="24579" name="Text Box 3"/>
          <p:cNvSpPr txBox="1">
            <a:spLocks noChangeArrowheads="1"/>
          </p:cNvSpPr>
          <p:nvPr/>
        </p:nvSpPr>
        <p:spPr bwMode="auto">
          <a:xfrm>
            <a:off x="152400" y="838200"/>
            <a:ext cx="8093882" cy="2246769"/>
          </a:xfrm>
          <a:prstGeom prst="rect">
            <a:avLst/>
          </a:prstGeom>
          <a:noFill/>
          <a:ln w="9525">
            <a:noFill/>
            <a:miter lim="800000"/>
            <a:headEnd/>
            <a:tailEnd/>
          </a:ln>
        </p:spPr>
        <p:txBody>
          <a:bodyPr wrap="none">
            <a:spAutoFit/>
          </a:bodyPr>
          <a:lstStyle/>
          <a:p>
            <a:r>
              <a:rPr lang="en-US" sz="2000" dirty="0" smtClean="0">
                <a:solidFill>
                  <a:srgbClr val="000000"/>
                </a:solidFill>
                <a:cs typeface="Times New Roman" pitchFamily="18" charset="0"/>
              </a:rPr>
              <a:t>In </a:t>
            </a:r>
            <a:r>
              <a:rPr lang="en-US" sz="2000" dirty="0">
                <a:solidFill>
                  <a:srgbClr val="000000"/>
                </a:solidFill>
                <a:cs typeface="Times New Roman" pitchFamily="18" charset="0"/>
              </a:rPr>
              <a:t>literature no figure dominated his time more than </a:t>
            </a:r>
          </a:p>
          <a:p>
            <a:r>
              <a:rPr lang="en-US" sz="2000" dirty="0">
                <a:solidFill>
                  <a:srgbClr val="00B050"/>
                </a:solidFill>
                <a:cs typeface="Times New Roman" pitchFamily="18" charset="0"/>
              </a:rPr>
              <a:t>Johann Wolfgang von Goethe, the German poet, dramatist, and </a:t>
            </a:r>
          </a:p>
          <a:p>
            <a:r>
              <a:rPr lang="en-US" sz="2000" dirty="0">
                <a:solidFill>
                  <a:srgbClr val="00B050"/>
                </a:solidFill>
                <a:cs typeface="Times New Roman" pitchFamily="18" charset="0"/>
              </a:rPr>
              <a:t>novelist</a:t>
            </a:r>
            <a:r>
              <a:rPr lang="en-US" sz="2000" dirty="0" smtClean="0">
                <a:solidFill>
                  <a:srgbClr val="00B050"/>
                </a:solidFill>
                <a:cs typeface="Times New Roman" pitchFamily="18" charset="0"/>
              </a:rPr>
              <a:t>.</a:t>
            </a:r>
          </a:p>
          <a:p>
            <a:endParaRPr lang="en-US" sz="2000" dirty="0" smtClean="0">
              <a:solidFill>
                <a:srgbClr val="000000"/>
              </a:solidFill>
              <a:cs typeface="Times New Roman" pitchFamily="18" charset="0"/>
            </a:endParaRPr>
          </a:p>
          <a:p>
            <a:r>
              <a:rPr lang="en-US" sz="2000" dirty="0" smtClean="0">
                <a:solidFill>
                  <a:srgbClr val="000000"/>
                </a:solidFill>
                <a:cs typeface="Times New Roman" pitchFamily="18" charset="0"/>
              </a:rPr>
              <a:t>The </a:t>
            </a:r>
            <a:r>
              <a:rPr lang="en-US" sz="2000" dirty="0">
                <a:solidFill>
                  <a:srgbClr val="000000"/>
                </a:solidFill>
                <a:cs typeface="Times New Roman" pitchFamily="18" charset="0"/>
              </a:rPr>
              <a:t>scale of his writings runs from the most </a:t>
            </a:r>
          </a:p>
          <a:p>
            <a:r>
              <a:rPr lang="en-US" sz="2000" dirty="0">
                <a:solidFill>
                  <a:srgbClr val="000000"/>
                </a:solidFill>
                <a:cs typeface="Times New Roman" pitchFamily="18" charset="0"/>
              </a:rPr>
              <a:t>intimate love lyrics </a:t>
            </a:r>
            <a:r>
              <a:rPr lang="en-US" sz="2000" dirty="0" smtClean="0">
                <a:solidFill>
                  <a:srgbClr val="000000"/>
                </a:solidFill>
                <a:cs typeface="Times New Roman" pitchFamily="18" charset="0"/>
              </a:rPr>
              <a:t>to works that border on epic status. </a:t>
            </a:r>
            <a:endParaRPr lang="en-US" sz="2000" dirty="0">
              <a:solidFill>
                <a:srgbClr val="000000"/>
              </a:solidFill>
              <a:cs typeface="Times New Roman" pitchFamily="18" charset="0"/>
            </a:endParaRPr>
          </a:p>
          <a:p>
            <a:endParaRPr lang="en-US" sz="2000" dirty="0">
              <a:solidFill>
                <a:srgbClr val="000000"/>
              </a:solidFill>
              <a:cs typeface="Times New Roman" pitchFamily="18" charset="0"/>
            </a:endParaRPr>
          </a:p>
        </p:txBody>
      </p:sp>
      <p:pic>
        <p:nvPicPr>
          <p:cNvPr id="24580" name="Picture 4" descr="C:\Documents and Settings\art\My Documents\My Pictures\17 Romantic Era\goethe.gif"/>
          <p:cNvPicPr>
            <a:picLocks noChangeAspect="1" noChangeArrowheads="1"/>
          </p:cNvPicPr>
          <p:nvPr/>
        </p:nvPicPr>
        <p:blipFill>
          <a:blip r:embed="rId3" cstate="print"/>
          <a:srcRect/>
          <a:stretch>
            <a:fillRect/>
          </a:stretch>
        </p:blipFill>
        <p:spPr bwMode="auto">
          <a:xfrm>
            <a:off x="3276600" y="2895600"/>
            <a:ext cx="2427288" cy="3805238"/>
          </a:xfrm>
          <a:prstGeom prst="rect">
            <a:avLst/>
          </a:prstGeom>
          <a:noFill/>
          <a:ln w="9525">
            <a:noFill/>
            <a:miter lim="800000"/>
            <a:headEnd/>
            <a:tailEnd/>
          </a:ln>
        </p:spPr>
      </p:pic>
      <p:sp>
        <p:nvSpPr>
          <p:cNvPr id="24581" name="Text Box 5"/>
          <p:cNvSpPr txBox="1">
            <a:spLocks noChangeArrowheads="1"/>
          </p:cNvSpPr>
          <p:nvPr/>
        </p:nvSpPr>
        <p:spPr bwMode="auto">
          <a:xfrm>
            <a:off x="5791200" y="6140450"/>
            <a:ext cx="3062288" cy="336550"/>
          </a:xfrm>
          <a:prstGeom prst="rect">
            <a:avLst/>
          </a:prstGeom>
          <a:noFill/>
          <a:ln w="9525">
            <a:noFill/>
            <a:miter lim="800000"/>
            <a:headEnd/>
            <a:tailEnd/>
          </a:ln>
        </p:spPr>
        <p:txBody>
          <a:bodyPr wrap="none">
            <a:spAutoFit/>
          </a:bodyPr>
          <a:lstStyle/>
          <a:p>
            <a:r>
              <a:rPr lang="en-US"/>
              <a:t>Johann Wolfgang von Goethe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11162"/>
          </a:xfrm>
        </p:spPr>
        <p:txBody>
          <a:bodyPr/>
          <a:lstStyle/>
          <a:p>
            <a:pPr eaLnBrk="1" hangingPunct="1"/>
            <a:r>
              <a:rPr lang="en-US" sz="2000" b="1" i="1" smtClean="0">
                <a:solidFill>
                  <a:srgbClr val="000000"/>
                </a:solidFill>
                <a:cs typeface="Times New Roman" pitchFamily="18" charset="0"/>
              </a:rPr>
              <a:t>The Romantic Poets and the Novel</a:t>
            </a:r>
          </a:p>
        </p:txBody>
      </p:sp>
      <p:sp>
        <p:nvSpPr>
          <p:cNvPr id="25603" name="Text Box 3"/>
          <p:cNvSpPr txBox="1">
            <a:spLocks noChangeArrowheads="1"/>
          </p:cNvSpPr>
          <p:nvPr/>
        </p:nvSpPr>
        <p:spPr bwMode="auto">
          <a:xfrm>
            <a:off x="152400" y="838200"/>
            <a:ext cx="8305800" cy="2862322"/>
          </a:xfrm>
          <a:prstGeom prst="rect">
            <a:avLst/>
          </a:prstGeom>
          <a:noFill/>
          <a:ln w="9525">
            <a:noFill/>
            <a:miter lim="800000"/>
            <a:headEnd/>
            <a:tailEnd/>
          </a:ln>
        </p:spPr>
        <p:txBody>
          <a:bodyPr wrap="square">
            <a:spAutoFit/>
          </a:bodyPr>
          <a:lstStyle/>
          <a:p>
            <a:r>
              <a:rPr lang="en-US" sz="2000" dirty="0" smtClean="0">
                <a:solidFill>
                  <a:srgbClr val="00B050"/>
                </a:solidFill>
                <a:cs typeface="Times New Roman" pitchFamily="18" charset="0"/>
              </a:rPr>
              <a:t>The </a:t>
            </a:r>
            <a:r>
              <a:rPr lang="en-US" sz="2000" dirty="0">
                <a:solidFill>
                  <a:srgbClr val="00B050"/>
                </a:solidFill>
                <a:cs typeface="Times New Roman" pitchFamily="18" charset="0"/>
              </a:rPr>
              <a:t>English romantic </a:t>
            </a:r>
            <a:r>
              <a:rPr lang="en-US" sz="2000" dirty="0" smtClean="0">
                <a:solidFill>
                  <a:srgbClr val="00B050"/>
                </a:solidFill>
                <a:cs typeface="Times New Roman" pitchFamily="18" charset="0"/>
              </a:rPr>
              <a:t>poets:</a:t>
            </a:r>
          </a:p>
          <a:p>
            <a:endParaRPr lang="en-US" sz="2000" dirty="0">
              <a:solidFill>
                <a:srgbClr val="00B050"/>
              </a:solidFill>
              <a:cs typeface="Times New Roman" pitchFamily="18" charset="0"/>
            </a:endParaRPr>
          </a:p>
          <a:p>
            <a:r>
              <a:rPr lang="en-US" sz="2000" dirty="0" smtClean="0">
                <a:solidFill>
                  <a:srgbClr val="00B050"/>
                </a:solidFill>
                <a:cs typeface="Times New Roman" pitchFamily="18" charset="0"/>
              </a:rPr>
              <a:t>William </a:t>
            </a:r>
            <a:r>
              <a:rPr lang="en-US" sz="2000" dirty="0">
                <a:solidFill>
                  <a:srgbClr val="00B050"/>
                </a:solidFill>
                <a:cs typeface="Times New Roman" pitchFamily="18" charset="0"/>
              </a:rPr>
              <a:t>Wordsworth, </a:t>
            </a:r>
            <a:r>
              <a:rPr lang="en-US" sz="2000" dirty="0" smtClean="0">
                <a:solidFill>
                  <a:srgbClr val="00B050"/>
                </a:solidFill>
                <a:cs typeface="Times New Roman" pitchFamily="18" charset="0"/>
              </a:rPr>
              <a:t>Percy </a:t>
            </a:r>
            <a:r>
              <a:rPr lang="en-US" sz="2000" dirty="0" err="1">
                <a:solidFill>
                  <a:srgbClr val="00B050"/>
                </a:solidFill>
                <a:cs typeface="Times New Roman" pitchFamily="18" charset="0"/>
              </a:rPr>
              <a:t>Bysshe</a:t>
            </a:r>
            <a:r>
              <a:rPr lang="en-US" sz="2000" dirty="0">
                <a:solidFill>
                  <a:srgbClr val="00B050"/>
                </a:solidFill>
                <a:cs typeface="Times New Roman" pitchFamily="18" charset="0"/>
              </a:rPr>
              <a:t> Shelley, John Keats, </a:t>
            </a:r>
            <a:r>
              <a:rPr lang="en-US" sz="2000" dirty="0" smtClean="0">
                <a:solidFill>
                  <a:srgbClr val="00B050"/>
                </a:solidFill>
                <a:cs typeface="Times New Roman" pitchFamily="18" charset="0"/>
              </a:rPr>
              <a:t>and Lord Byron (George Gordon), Samuel Coleridge, and William Blake </a:t>
            </a:r>
            <a:r>
              <a:rPr lang="en-US" sz="2000" dirty="0">
                <a:solidFill>
                  <a:srgbClr val="000000"/>
                </a:solidFill>
                <a:cs typeface="Times New Roman" pitchFamily="18" charset="0"/>
              </a:rPr>
              <a:t>touched on all the principal romantic themes. </a:t>
            </a:r>
          </a:p>
          <a:p>
            <a:endParaRPr lang="en-US" sz="2000" dirty="0" smtClean="0">
              <a:solidFill>
                <a:srgbClr val="000000"/>
              </a:solidFill>
              <a:cs typeface="Times New Roman" pitchFamily="18" charset="0"/>
            </a:endParaRPr>
          </a:p>
          <a:p>
            <a:r>
              <a:rPr lang="en-US" sz="2000" dirty="0" smtClean="0">
                <a:solidFill>
                  <a:srgbClr val="000000"/>
                </a:solidFill>
                <a:cs typeface="Times New Roman" pitchFamily="18" charset="0"/>
              </a:rPr>
              <a:t>Other </a:t>
            </a:r>
            <a:r>
              <a:rPr lang="en-US" sz="2000" dirty="0">
                <a:solidFill>
                  <a:srgbClr val="000000"/>
                </a:solidFill>
                <a:cs typeface="Times New Roman" pitchFamily="18" charset="0"/>
              </a:rPr>
              <a:t>English </a:t>
            </a:r>
            <a:r>
              <a:rPr lang="en-US" sz="2000" dirty="0" smtClean="0">
                <a:solidFill>
                  <a:srgbClr val="000000"/>
                </a:solidFill>
                <a:cs typeface="Times New Roman" pitchFamily="18" charset="0"/>
              </a:rPr>
              <a:t>writers, such as </a:t>
            </a:r>
            <a:r>
              <a:rPr lang="en-US" sz="2000" dirty="0" smtClean="0">
                <a:solidFill>
                  <a:srgbClr val="00B050"/>
                </a:solidFill>
                <a:cs typeface="Times New Roman" pitchFamily="18" charset="0"/>
              </a:rPr>
              <a:t>Charles Dickens and Emily Bronte,  </a:t>
            </a:r>
            <a:r>
              <a:rPr lang="en-US" sz="2000" dirty="0">
                <a:solidFill>
                  <a:srgbClr val="00B050"/>
                </a:solidFill>
                <a:cs typeface="Times New Roman" pitchFamily="18" charset="0"/>
              </a:rPr>
              <a:t>used the novel </a:t>
            </a:r>
            <a:r>
              <a:rPr lang="en-US" sz="2000" dirty="0">
                <a:solidFill>
                  <a:srgbClr val="000000"/>
                </a:solidFill>
                <a:cs typeface="Times New Roman" pitchFamily="18" charset="0"/>
              </a:rPr>
              <a:t>as a means of expressing </a:t>
            </a:r>
          </a:p>
          <a:p>
            <a:r>
              <a:rPr lang="en-US" sz="2000" dirty="0">
                <a:solidFill>
                  <a:srgbClr val="000000"/>
                </a:solidFill>
                <a:cs typeface="Times New Roman" pitchFamily="18" charset="0"/>
              </a:rPr>
              <a:t>their </a:t>
            </a:r>
            <a:r>
              <a:rPr lang="en-US" sz="2000" dirty="0" smtClean="0">
                <a:solidFill>
                  <a:srgbClr val="000000"/>
                </a:solidFill>
                <a:cs typeface="Times New Roman" pitchFamily="18" charset="0"/>
              </a:rPr>
              <a:t>concerns. </a:t>
            </a:r>
            <a:endParaRPr lang="en-US" sz="2000" dirty="0">
              <a:solidFill>
                <a:srgbClr val="000000"/>
              </a:solidFill>
              <a:cs typeface="Times New Roman" pitchFamily="18" charset="0"/>
            </a:endParaRPr>
          </a:p>
        </p:txBody>
      </p:sp>
      <p:pic>
        <p:nvPicPr>
          <p:cNvPr id="25604" name="Picture 5" descr="C:\Documents and Settings\art\My Documents\My Pictures\17 Romantic Era\byron.jpg"/>
          <p:cNvPicPr>
            <a:picLocks noChangeAspect="1" noChangeArrowheads="1"/>
          </p:cNvPicPr>
          <p:nvPr/>
        </p:nvPicPr>
        <p:blipFill>
          <a:blip r:embed="rId3" cstate="print"/>
          <a:srcRect/>
          <a:stretch>
            <a:fillRect/>
          </a:stretch>
        </p:blipFill>
        <p:spPr bwMode="auto">
          <a:xfrm>
            <a:off x="457200" y="3962400"/>
            <a:ext cx="1778000" cy="2133600"/>
          </a:xfrm>
          <a:prstGeom prst="rect">
            <a:avLst/>
          </a:prstGeom>
          <a:noFill/>
          <a:ln w="9525">
            <a:noFill/>
            <a:miter lim="800000"/>
            <a:headEnd/>
            <a:tailEnd/>
          </a:ln>
        </p:spPr>
      </p:pic>
      <p:sp>
        <p:nvSpPr>
          <p:cNvPr id="25605" name="Text Box 6"/>
          <p:cNvSpPr txBox="1">
            <a:spLocks noChangeArrowheads="1"/>
          </p:cNvSpPr>
          <p:nvPr/>
        </p:nvSpPr>
        <p:spPr bwMode="auto">
          <a:xfrm>
            <a:off x="441325" y="6232525"/>
            <a:ext cx="1560513" cy="581025"/>
          </a:xfrm>
          <a:prstGeom prst="rect">
            <a:avLst/>
          </a:prstGeom>
          <a:noFill/>
          <a:ln w="9525">
            <a:noFill/>
            <a:miter lim="800000"/>
            <a:headEnd/>
            <a:tailEnd/>
          </a:ln>
        </p:spPr>
        <p:txBody>
          <a:bodyPr wrap="none">
            <a:spAutoFit/>
          </a:bodyPr>
          <a:lstStyle/>
          <a:p>
            <a:r>
              <a:rPr lang="en-US">
                <a:solidFill>
                  <a:srgbClr val="000000"/>
                </a:solidFill>
                <a:cs typeface="Arial" charset="0"/>
              </a:rPr>
              <a:t>Lord George</a:t>
            </a:r>
          </a:p>
          <a:p>
            <a:r>
              <a:rPr lang="en-US">
                <a:solidFill>
                  <a:srgbClr val="000000"/>
                </a:solidFill>
                <a:cs typeface="Arial" charset="0"/>
              </a:rPr>
              <a:t>Gordon Byron</a:t>
            </a:r>
            <a:endParaRPr lang="en-US"/>
          </a:p>
        </p:txBody>
      </p:sp>
      <p:pic>
        <p:nvPicPr>
          <p:cNvPr id="25606" name="Picture 7" descr="C:\Documents and Settings\art\My Documents\My Pictures\17 Romantic Era\shelly_percy.jpg"/>
          <p:cNvPicPr>
            <a:picLocks noChangeAspect="1" noChangeArrowheads="1"/>
          </p:cNvPicPr>
          <p:nvPr/>
        </p:nvPicPr>
        <p:blipFill>
          <a:blip r:embed="rId4" cstate="print"/>
          <a:srcRect/>
          <a:stretch>
            <a:fillRect/>
          </a:stretch>
        </p:blipFill>
        <p:spPr bwMode="auto">
          <a:xfrm>
            <a:off x="3657600" y="3886200"/>
            <a:ext cx="1778000" cy="2298700"/>
          </a:xfrm>
          <a:prstGeom prst="rect">
            <a:avLst/>
          </a:prstGeom>
          <a:noFill/>
          <a:ln w="9525">
            <a:noFill/>
            <a:miter lim="800000"/>
            <a:headEnd/>
            <a:tailEnd/>
          </a:ln>
        </p:spPr>
      </p:pic>
      <p:sp>
        <p:nvSpPr>
          <p:cNvPr id="25607" name="Text Box 8"/>
          <p:cNvSpPr txBox="1">
            <a:spLocks noChangeArrowheads="1"/>
          </p:cNvSpPr>
          <p:nvPr/>
        </p:nvSpPr>
        <p:spPr bwMode="auto">
          <a:xfrm>
            <a:off x="3565525" y="6384925"/>
            <a:ext cx="2227263" cy="336550"/>
          </a:xfrm>
          <a:prstGeom prst="rect">
            <a:avLst/>
          </a:prstGeom>
          <a:noFill/>
          <a:ln w="9525">
            <a:noFill/>
            <a:miter lim="800000"/>
            <a:headEnd/>
            <a:tailEnd/>
          </a:ln>
        </p:spPr>
        <p:txBody>
          <a:bodyPr wrap="none">
            <a:spAutoFit/>
          </a:bodyPr>
          <a:lstStyle/>
          <a:p>
            <a:r>
              <a:rPr lang="en-US"/>
              <a:t>Percy Bysshe Shelly </a:t>
            </a:r>
          </a:p>
        </p:txBody>
      </p:sp>
      <p:pic>
        <p:nvPicPr>
          <p:cNvPr id="25608" name="Picture 9" descr="C:\Documents and Settings\art\My Documents\My Pictures\17 Romantic Era\Keats,John.jpg"/>
          <p:cNvPicPr>
            <a:picLocks noChangeAspect="1" noChangeArrowheads="1"/>
          </p:cNvPicPr>
          <p:nvPr/>
        </p:nvPicPr>
        <p:blipFill>
          <a:blip r:embed="rId5" cstate="print"/>
          <a:srcRect/>
          <a:stretch>
            <a:fillRect/>
          </a:stretch>
        </p:blipFill>
        <p:spPr bwMode="auto">
          <a:xfrm>
            <a:off x="6705600" y="3956050"/>
            <a:ext cx="1849438" cy="2292350"/>
          </a:xfrm>
          <a:prstGeom prst="rect">
            <a:avLst/>
          </a:prstGeom>
          <a:noFill/>
          <a:ln w="9525">
            <a:noFill/>
            <a:miter lim="800000"/>
            <a:headEnd/>
            <a:tailEnd/>
          </a:ln>
        </p:spPr>
      </p:pic>
      <p:sp>
        <p:nvSpPr>
          <p:cNvPr id="25609" name="Text Box 10"/>
          <p:cNvSpPr txBox="1">
            <a:spLocks noChangeArrowheads="1"/>
          </p:cNvSpPr>
          <p:nvPr/>
        </p:nvSpPr>
        <p:spPr bwMode="auto">
          <a:xfrm>
            <a:off x="6842125" y="6369050"/>
            <a:ext cx="1277938" cy="336550"/>
          </a:xfrm>
          <a:prstGeom prst="rect">
            <a:avLst/>
          </a:prstGeom>
          <a:noFill/>
          <a:ln w="9525">
            <a:noFill/>
            <a:miter lim="800000"/>
            <a:headEnd/>
            <a:tailEnd/>
          </a:ln>
        </p:spPr>
        <p:txBody>
          <a:bodyPr wrap="none">
            <a:spAutoFit/>
          </a:bodyPr>
          <a:lstStyle/>
          <a:p>
            <a:r>
              <a:rPr lang="en-US">
                <a:solidFill>
                  <a:srgbClr val="000000"/>
                </a:solidFill>
                <a:cs typeface="Times New Roman" pitchFamily="18" charset="0"/>
              </a:rPr>
              <a:t>John Keats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13089</TotalTime>
  <Words>1102</Words>
  <Application>Microsoft Macintosh PowerPoint</Application>
  <PresentationFormat>On-screen Show (4:3)</PresentationFormat>
  <Paragraphs>142</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The Romantic Era</vt:lpstr>
      <vt:lpstr>Historical Background</vt:lpstr>
      <vt:lpstr>Historical Background</vt:lpstr>
      <vt:lpstr>PowerPoint Presentation</vt:lpstr>
      <vt:lpstr>Romanticism in the Arts</vt:lpstr>
      <vt:lpstr>Characteristics of Romanticism</vt:lpstr>
      <vt:lpstr>Role of Nature in Romanticism</vt:lpstr>
      <vt:lpstr>Romanticism in Literature</vt:lpstr>
      <vt:lpstr>The Romantic Poets and the Novel</vt:lpstr>
      <vt:lpstr>Individualism</vt:lpstr>
    </vt:vector>
  </TitlesOfParts>
  <Company>Univ. of St. Francis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 The Romantic Era</dc:title>
  <dc:creator>T. "Art" DeSantis</dc:creator>
  <cp:lastModifiedBy>Rm. 131</cp:lastModifiedBy>
  <cp:revision>300</cp:revision>
  <dcterms:created xsi:type="dcterms:W3CDTF">2003-08-04T14:54:43Z</dcterms:created>
  <dcterms:modified xsi:type="dcterms:W3CDTF">2013-02-25T20:00:36Z</dcterms:modified>
</cp:coreProperties>
</file>