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68" r:id="rId5"/>
    <p:sldId id="257" r:id="rId6"/>
    <p:sldId id="275" r:id="rId7"/>
    <p:sldId id="276" r:id="rId8"/>
    <p:sldId id="277" r:id="rId9"/>
    <p:sldId id="279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6452" autoAdjust="0"/>
    <p:restoredTop sz="94660"/>
  </p:normalViewPr>
  <p:slideViewPr>
    <p:cSldViewPr>
      <p:cViewPr varScale="1">
        <p:scale>
          <a:sx n="72" d="100"/>
          <a:sy n="72" d="100"/>
        </p:scale>
        <p:origin x="-8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C07D-9441-478A-82CD-1F2FA215C61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9936-D92C-41C3-95F4-07316BB3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C07D-9441-478A-82CD-1F2FA215C61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9936-D92C-41C3-95F4-07316BB3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C07D-9441-478A-82CD-1F2FA215C61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9936-D92C-41C3-95F4-07316BB3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C07D-9441-478A-82CD-1F2FA215C61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9936-D92C-41C3-95F4-07316BB3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C07D-9441-478A-82CD-1F2FA215C61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9936-D92C-41C3-95F4-07316BB3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C07D-9441-478A-82CD-1F2FA215C61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9936-D92C-41C3-95F4-07316BB3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C07D-9441-478A-82CD-1F2FA215C61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9936-D92C-41C3-95F4-07316BB3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C07D-9441-478A-82CD-1F2FA215C61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9936-D92C-41C3-95F4-07316BB3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C07D-9441-478A-82CD-1F2FA215C61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9936-D92C-41C3-95F4-07316BB3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C07D-9441-478A-82CD-1F2FA215C61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9936-D92C-41C3-95F4-07316BB3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C07D-9441-478A-82CD-1F2FA215C61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9936-D92C-41C3-95F4-07316BB3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6C07D-9441-478A-82CD-1F2FA215C618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39936-D92C-41C3-95F4-07316BB3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Note Cards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Senior Research Essay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Completed Note Card - Website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09600" y="1295400"/>
            <a:ext cx="7848600" cy="5334000"/>
          </a:xfrm>
          <a:prstGeom prst="rect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43000" y="3048000"/>
            <a:ext cx="701040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Odds of being struck by lightning: 565,000 to 1.</a:t>
            </a:r>
          </a:p>
          <a:p>
            <a:endParaRPr lang="en-US" sz="15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143000" y="152400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Disaster Odds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4953000"/>
            <a:ext cx="1981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(Mitchell)</a:t>
            </a:r>
          </a:p>
          <a:p>
            <a:r>
              <a:rPr lang="en-US" sz="2600" dirty="0" smtClean="0"/>
              <a:t>Cnn.com</a:t>
            </a:r>
          </a:p>
          <a:p>
            <a:r>
              <a:rPr lang="en-US" sz="2600" dirty="0" smtClean="0"/>
              <a:t>22 May 2012</a:t>
            </a:r>
            <a:endParaRPr lang="en-US"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are Note Cards?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600" dirty="0" smtClean="0"/>
              <a:t>Note cards are used to record all source related </a:t>
            </a:r>
          </a:p>
          <a:p>
            <a:pPr>
              <a:buNone/>
            </a:pPr>
            <a:r>
              <a:rPr lang="en-US" sz="2600" dirty="0" smtClean="0"/>
              <a:t>information for your research paper.  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Once completed, they provide an easy way for students to</a:t>
            </a:r>
          </a:p>
          <a:p>
            <a:pPr>
              <a:buNone/>
            </a:pPr>
            <a:r>
              <a:rPr lang="en-US" sz="2600" dirty="0" smtClean="0"/>
              <a:t>organize all of their source material in one place.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They also allow students to focus on the writing of the </a:t>
            </a:r>
          </a:p>
          <a:p>
            <a:pPr>
              <a:buNone/>
            </a:pPr>
            <a:r>
              <a:rPr lang="en-US" sz="2600" dirty="0" smtClean="0"/>
              <a:t>actual paper without having to worry about where sources</a:t>
            </a:r>
          </a:p>
          <a:p>
            <a:pPr>
              <a:buNone/>
            </a:pPr>
            <a:r>
              <a:rPr lang="en-US" sz="2600" dirty="0" smtClean="0"/>
              <a:t>came from or finding and searching through multiple books.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Tips to Remember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There must be both a label and source on each card.</a:t>
            </a:r>
          </a:p>
          <a:p>
            <a:r>
              <a:rPr lang="en-US" sz="2600" dirty="0" smtClean="0"/>
              <a:t>Less is more – Just write down the important stuff.</a:t>
            </a:r>
          </a:p>
          <a:p>
            <a:r>
              <a:rPr lang="en-US" sz="2600" dirty="0" smtClean="0"/>
              <a:t>When it comes to page numbers, dashes mean “to”, and commas mean “and” (51-58 or 34,46,52)</a:t>
            </a:r>
          </a:p>
          <a:p>
            <a:r>
              <a:rPr lang="en-US" sz="2600" dirty="0" smtClean="0"/>
              <a:t>Any direct quote must be within quotation marks.</a:t>
            </a:r>
          </a:p>
          <a:p>
            <a:r>
              <a:rPr lang="en-US" sz="2600" dirty="0" smtClean="0"/>
              <a:t>Do not continue information from one card to another.</a:t>
            </a:r>
          </a:p>
          <a:p>
            <a:r>
              <a:rPr lang="en-US" sz="2600" dirty="0" smtClean="0"/>
              <a:t>Do not write on the back of cards.</a:t>
            </a:r>
          </a:p>
          <a:p>
            <a:r>
              <a:rPr lang="en-US" sz="2600" dirty="0" smtClean="0"/>
              <a:t>Do not number cards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Template Example – Basic Note Card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1371600"/>
            <a:ext cx="7848600" cy="5257800"/>
          </a:xfrm>
          <a:prstGeom prst="rect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800" y="2514600"/>
            <a:ext cx="7010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Information will be listed here in note form.  It can, and often should, use:</a:t>
            </a:r>
          </a:p>
          <a:p>
            <a:endParaRPr lang="en-US" sz="2600" dirty="0" smtClean="0"/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Bullet points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Shorthand notes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Stats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Paraphrases</a:t>
            </a:r>
          </a:p>
          <a:p>
            <a:pPr lvl="1"/>
            <a:endParaRPr lang="en-US" sz="2600" dirty="0" smtClean="0"/>
          </a:p>
          <a:p>
            <a:r>
              <a:rPr lang="en-US" sz="3200" dirty="0" smtClean="0"/>
              <a:t>			</a:t>
            </a:r>
            <a:r>
              <a:rPr lang="en-US" sz="2600" dirty="0" smtClean="0"/>
              <a:t>	Source</a:t>
            </a:r>
            <a:endParaRPr lang="en-US" sz="2600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1524000"/>
            <a:ext cx="350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Label</a:t>
            </a:r>
            <a:endParaRPr lang="en-US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Completed Note Card - Book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09600" y="1295400"/>
            <a:ext cx="7848600" cy="5334000"/>
          </a:xfrm>
          <a:prstGeom prst="rect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43000" y="2590800"/>
            <a:ext cx="70104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Women over the age of 35 are twice as likely to experience serious medical issues during pregnancy:</a:t>
            </a:r>
          </a:p>
          <a:p>
            <a:endParaRPr lang="en-US" sz="1500" dirty="0" smtClean="0"/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 Premature birth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 Birth defects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 Low birth weight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143000" y="152400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Health Complications - Mothers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5867400"/>
            <a:ext cx="152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Smith 78</a:t>
            </a:r>
            <a:endParaRPr lang="en-US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Direct Quotations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600" dirty="0" smtClean="0"/>
              <a:t>Direct quotations can sometimes be useful in research</a:t>
            </a:r>
          </a:p>
          <a:p>
            <a:pPr>
              <a:buNone/>
            </a:pPr>
            <a:r>
              <a:rPr lang="en-US" sz="2600" dirty="0" smtClean="0"/>
              <a:t>papers.  It is important to use direct quotations sparingly </a:t>
            </a:r>
          </a:p>
          <a:p>
            <a:pPr>
              <a:buNone/>
            </a:pPr>
            <a:r>
              <a:rPr lang="en-US" sz="2600" dirty="0" smtClean="0"/>
              <a:t>and properly cite them when doing so.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Quotations marks are required for direct quotes</a:t>
            </a:r>
          </a:p>
          <a:p>
            <a:r>
              <a:rPr lang="en-US" sz="2600" dirty="0" smtClean="0"/>
              <a:t>They should only be used when they support your idea better than a paraphrase would.</a:t>
            </a:r>
          </a:p>
          <a:p>
            <a:r>
              <a:rPr lang="en-US" sz="2600" dirty="0" smtClean="0"/>
              <a:t>Use ellipses (…) when you pick and choose selections of a quote.  </a:t>
            </a:r>
          </a:p>
          <a:p>
            <a:r>
              <a:rPr lang="en-US" sz="2600" dirty="0" smtClean="0"/>
              <a:t>Do not use direct quotations that are long.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Completed Note Card – Book – Direct Quotation</a:t>
            </a:r>
            <a:endParaRPr lang="en-US" sz="3000" dirty="0"/>
          </a:p>
        </p:txBody>
      </p:sp>
      <p:sp>
        <p:nvSpPr>
          <p:cNvPr id="12" name="Rectangle 11"/>
          <p:cNvSpPr/>
          <p:nvPr/>
        </p:nvSpPr>
        <p:spPr>
          <a:xfrm>
            <a:off x="609600" y="1295400"/>
            <a:ext cx="7848600" cy="5334000"/>
          </a:xfrm>
          <a:prstGeom prst="rect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43000" y="25908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“The great depression did not just hurt people financially.  It truly depressed the spirits of the country.”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143000" y="152400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Emotional effect of the depression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5334000"/>
            <a:ext cx="1981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Howell 181</a:t>
            </a:r>
            <a:endParaRPr lang="en-US" sz="2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quotation with ellipsis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09600" y="1295400"/>
            <a:ext cx="7848600" cy="5334000"/>
          </a:xfrm>
          <a:prstGeom prst="rect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43000" y="2590800"/>
            <a:ext cx="701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“The great depression…truly depressed the spirits of the country.”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143000" y="152400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Emotional effect of the depression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5334000"/>
            <a:ext cx="1981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Howell 181</a:t>
            </a:r>
            <a:endParaRPr lang="en-US" sz="2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Indirect Quotes</a:t>
            </a:r>
            <a:endParaRPr lang="en-US" sz="4200" dirty="0"/>
          </a:p>
        </p:txBody>
      </p:sp>
      <p:sp>
        <p:nvSpPr>
          <p:cNvPr id="12" name="Rectangle 11"/>
          <p:cNvSpPr/>
          <p:nvPr/>
        </p:nvSpPr>
        <p:spPr>
          <a:xfrm>
            <a:off x="609600" y="1295400"/>
            <a:ext cx="7848600" cy="5334000"/>
          </a:xfrm>
          <a:prstGeom prst="rect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43000" y="2590800"/>
            <a:ext cx="701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“Crime is up significantly since the mayor entered office in 2010.”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143000" y="152400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Crime in Chicago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657600" y="49530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800" dirty="0" err="1" smtClean="0"/>
              <a:t>qtd</a:t>
            </a:r>
            <a:r>
              <a:rPr lang="en-US" sz="2800" dirty="0" smtClean="0"/>
              <a:t>. in Weisman 212)</a:t>
            </a:r>
            <a:endParaRPr lang="en-US" sz="2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407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Note Cards</vt:lpstr>
      <vt:lpstr>What are Note Cards?</vt:lpstr>
      <vt:lpstr>Tips to Remember</vt:lpstr>
      <vt:lpstr>Template Example – Basic Note Card</vt:lpstr>
      <vt:lpstr>Completed Note Card - Book</vt:lpstr>
      <vt:lpstr>Direct Quotations</vt:lpstr>
      <vt:lpstr>Completed Note Card – Book – Direct Quotation</vt:lpstr>
      <vt:lpstr>Direct quotation with ellipsis</vt:lpstr>
      <vt:lpstr>Indirect Quotes</vt:lpstr>
      <vt:lpstr>Completed Note Card - Website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ISP Data</dc:creator>
  <cp:lastModifiedBy>ISP Data</cp:lastModifiedBy>
  <cp:revision>30</cp:revision>
  <dcterms:created xsi:type="dcterms:W3CDTF">2012-09-16T21:20:47Z</dcterms:created>
  <dcterms:modified xsi:type="dcterms:W3CDTF">2012-09-18T23:28:14Z</dcterms:modified>
</cp:coreProperties>
</file>