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1"/>
  </p:notesMasterIdLst>
  <p:sldIdLst>
    <p:sldId id="256" r:id="rId2"/>
    <p:sldId id="283" r:id="rId3"/>
    <p:sldId id="287" r:id="rId4"/>
    <p:sldId id="284" r:id="rId5"/>
    <p:sldId id="285" r:id="rId6"/>
    <p:sldId id="286" r:id="rId7"/>
    <p:sldId id="257" r:id="rId8"/>
    <p:sldId id="261" r:id="rId9"/>
    <p:sldId id="262" r:id="rId10"/>
    <p:sldId id="266" r:id="rId11"/>
    <p:sldId id="270" r:id="rId12"/>
    <p:sldId id="267" r:id="rId13"/>
    <p:sldId id="271" r:id="rId14"/>
    <p:sldId id="273" r:id="rId15"/>
    <p:sldId id="275" r:id="rId16"/>
    <p:sldId id="276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4" autoAdjust="0"/>
  </p:normalViewPr>
  <p:slideViewPr>
    <p:cSldViewPr>
      <p:cViewPr varScale="1">
        <p:scale>
          <a:sx n="130" d="100"/>
          <a:sy n="130" d="100"/>
        </p:scale>
        <p:origin x="-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00AD92-8A19-4505-8B8A-07A4B3F08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59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6D269-2756-443A-A6E1-940C7C32954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15019-36AB-44FB-BE9A-455A3996D64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27738-BB41-44D7-856A-EFAC805C291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5C7C3-8224-467E-BA27-429779B2172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BFF3D-373E-471B-A890-A0F4E22E05A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A97C4-BF21-455B-BC54-D373540FB73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02446-C965-421D-8F3B-55D8372739F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7A740-5CCA-44C1-9B93-437A55DA151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CAA53-5F36-45CB-B237-CCC48B27C0B2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35629-8FF2-4BAC-83DD-A678D910623E}" type="slidenum">
              <a:rPr lang="en-US"/>
              <a:pPr/>
              <a:t>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E2A6F-0C14-406B-969C-8E2B898E90CE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FEA73-9FC5-4B95-8A28-F3D3462627D5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95D3C1-161C-4444-AED1-666ADB3A8FC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D5036-0511-4B16-8D93-BA1F59B7903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7D973-2AB8-4F8D-A0BE-C14FD4D9D45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7142F-2595-4843-95E7-423D8ED93E2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90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91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1ED7E-ACA9-4FF1-91D9-C27F858D3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19721-B950-46EF-B0E3-C92388644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5D375-1C4A-403C-BA15-7AA3EAEED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37E8-B259-42CD-A83B-075198127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DE409-068F-4479-AEE9-7550540A0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68C9-5F9E-4286-9286-2B391363F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B6931-43CF-4298-A667-EEB41FC39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5992-8F33-43C2-B6E2-ABADDC56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D912D-3595-450C-8071-07E7C4FEB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74A4-E739-4E31-9ADF-6D49E879D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BD76-DC7B-44C5-834D-989475B6A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BCDA3CF-5009-4A0E-9444-FD0739E93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807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7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sources.woodlands-junior.kent.sch.uk/customs/questions/monarchy/stuart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Restoration &amp; 18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r>
              <a:rPr lang="en-US" dirty="0" smtClean="0">
                <a:solidFill>
                  <a:srgbClr val="0070C0"/>
                </a:solidFill>
              </a:rPr>
              <a:t>1660-1785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Based on Norton Anthology of English Lit 8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Emergence of Science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Major increase in scientific knowledge.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Scientific study becoming more pervasive/effective as a discipline.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Microscope and telescope expand mankind’s knowledge of the complexity of the universe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Exploration and colonization increase appetite for facts about wildlife, plants, and resources.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Discovery and analysis of electricity leads to experiments with electrocution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First steam powered factories.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Knowledge of Chemistry improves, discipline pursued more thoroughly.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Deism or “Natural Religion”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Newton’s discoveries suggest </a:t>
            </a:r>
            <a:r>
              <a:rPr lang="en-US" sz="2400" dirty="0" smtClean="0">
                <a:solidFill>
                  <a:srgbClr val="0070C0"/>
                </a:solidFill>
              </a:rPr>
              <a:t>“</a:t>
            </a:r>
            <a:r>
              <a:rPr lang="en-US" sz="2400" dirty="0" smtClean="0">
                <a:solidFill>
                  <a:srgbClr val="0000FF"/>
                </a:solidFill>
              </a:rPr>
              <a:t>universal order in creation” created by God like a watchmaker.</a:t>
            </a:r>
            <a:br>
              <a:rPr lang="en-US" sz="2400" dirty="0" smtClean="0">
                <a:solidFill>
                  <a:srgbClr val="0000FF"/>
                </a:solidFill>
              </a:rPr>
            </a:br>
            <a:endParaRPr lang="en-US" sz="24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Created but not involved. 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Deists promote “universal” religious tenets that could be embraced by rational beings.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Believe that </a:t>
            </a:r>
            <a:r>
              <a:rPr lang="en-US" sz="2400" u="sng" dirty="0" smtClean="0"/>
              <a:t>R</a:t>
            </a:r>
            <a:r>
              <a:rPr lang="en-US" sz="2400" dirty="0" smtClean="0"/>
              <a:t>eason recognizes goodness, wisdom of God and natural law.  See no need for mystery or Religious texts.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American Founders like Ben Franklin embraced Deism.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Religion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Methodism - Evangelical sect promoted by John Wesley.  Focuses on faith, diminishes role of works.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Gives less value to church tradition, instead relying on Bible as only true source of religious knowledge.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New emphasis on individual and personal God: diary keeping, letter writing, and novel “all testify to importance of private, individual life”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professional writing class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40798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Journalism, news reporting, gossip columns arise.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More authors begin to write for pay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Mostly wealthy or middle class, but some poor authors made it into print.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of reading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Books were still too expensive for laborers, as were lending libraries.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Poor sometimes taught to read as a religious activity by aristocratic masters.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Patrons interested in letters, travel literature, and novels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Change of printing: capitalization reserved for proper names instead of nouns; fewer italics for emphasis suggests more sophisticated reading public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Literary Principles: New emphasis on Clarity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48418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Writing showed simplicity and restraint.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Marks a rejection of Milton’s large themes.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Interest in literature for moral instruction rises.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</a:t>
            </a:r>
            <a:r>
              <a:rPr lang="en-US" baseline="30000" smtClean="0"/>
              <a:t>th</a:t>
            </a:r>
            <a:r>
              <a:rPr lang="en-US" smtClean="0"/>
              <a:t> Century lit 1700-1745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66127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FF"/>
                </a:solidFill>
              </a:rPr>
              <a:t>Great </a:t>
            </a:r>
            <a:r>
              <a:rPr lang="en-US" sz="2100" dirty="0" smtClean="0">
                <a:solidFill>
                  <a:srgbClr val="0000FF"/>
                </a:solidFill>
              </a:rPr>
              <a:t>age of satire: Writers use wit to attack current issues/events</a:t>
            </a:r>
            <a:r>
              <a:rPr lang="en-US" sz="2100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1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FF"/>
                </a:solidFill>
              </a:rPr>
              <a:t>Satire - </a:t>
            </a:r>
            <a:r>
              <a:rPr lang="en-US" sz="2100" dirty="0">
                <a:latin typeface="Arial" charset="0"/>
              </a:rPr>
              <a:t>A literary work which </a:t>
            </a:r>
            <a:r>
              <a:rPr lang="en-US" sz="2100" dirty="0">
                <a:solidFill>
                  <a:srgbClr val="0000FF"/>
                </a:solidFill>
                <a:latin typeface="Arial" charset="0"/>
              </a:rPr>
              <a:t>attacks </a:t>
            </a:r>
            <a:r>
              <a:rPr lang="en-US" sz="2100" dirty="0" smtClean="0">
                <a:solidFill>
                  <a:srgbClr val="0000FF"/>
                </a:solidFill>
                <a:latin typeface="Arial" charset="0"/>
              </a:rPr>
              <a:t>people or ideas </a:t>
            </a:r>
            <a:r>
              <a:rPr lang="en-US" sz="2100" dirty="0" smtClean="0">
                <a:latin typeface="Arial" charset="0"/>
              </a:rPr>
              <a:t>through </a:t>
            </a:r>
            <a:r>
              <a:rPr lang="en-US" sz="2100" dirty="0">
                <a:latin typeface="Arial" charset="0"/>
              </a:rPr>
              <a:t>ridicule, derision, irony, sarcasm, wit, </a:t>
            </a:r>
            <a:r>
              <a:rPr lang="en-US" sz="2100" dirty="0" smtClean="0">
                <a:latin typeface="Arial" charset="0"/>
              </a:rPr>
              <a:t>or humor </a:t>
            </a:r>
            <a:r>
              <a:rPr lang="en-US" sz="2100" dirty="0" smtClean="0">
                <a:solidFill>
                  <a:srgbClr val="0000FF"/>
                </a:solidFill>
                <a:latin typeface="Arial" charset="0"/>
              </a:rPr>
              <a:t>in an attempt to bring about a change.</a:t>
            </a:r>
            <a:endParaRPr lang="en-US" sz="21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1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FF"/>
                </a:solidFill>
              </a:rPr>
              <a:t>Prose </a:t>
            </a:r>
            <a:r>
              <a:rPr lang="en-US" sz="2100" dirty="0" smtClean="0">
                <a:solidFill>
                  <a:srgbClr val="0000FF"/>
                </a:solidFill>
              </a:rPr>
              <a:t>becomes a legitimate form of literature.  </a:t>
            </a:r>
            <a:r>
              <a:rPr lang="en-US" sz="2100" dirty="0" smtClean="0"/>
              <a:t>More popular than poetry for the first time ever.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292929"/>
                </a:solidFill>
              </a:rPr>
              <a:t>New genres arise: Allegories, criminal biographies, travelogues, gossip, romance – Often fictionalized.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Poems about sublime beauties of nature hint at the coming romantic age.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Realistic Fiction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2400" dirty="0" smtClean="0">
                <a:solidFill>
                  <a:srgbClr val="0000FF"/>
                </a:solidFill>
                <a:ea typeface="宋体" charset="-122"/>
              </a:rPr>
              <a:t>Pinnacle of 18</a:t>
            </a:r>
            <a:r>
              <a:rPr lang="en-US" altLang="zh-CN" sz="2400" baseline="30000" dirty="0" smtClean="0">
                <a:solidFill>
                  <a:srgbClr val="0000FF"/>
                </a:solidFill>
                <a:ea typeface="宋体" charset="-122"/>
              </a:rPr>
              <a:t>th</a:t>
            </a:r>
            <a:r>
              <a:rPr lang="en-US" altLang="zh-CN" sz="2400" dirty="0" smtClean="0">
                <a:solidFill>
                  <a:srgbClr val="0000FF"/>
                </a:solidFill>
                <a:ea typeface="宋体" charset="-122"/>
              </a:rPr>
              <a:t> century English literature is fiction. </a:t>
            </a:r>
          </a:p>
          <a:p>
            <a:pPr algn="just" eaLnBrk="1" hangingPunct="1"/>
            <a:r>
              <a:rPr lang="en-US" altLang="zh-CN" sz="2400" dirty="0" smtClean="0">
                <a:ea typeface="宋体" charset="-122"/>
              </a:rPr>
              <a:t>England produces three greatest realistic novelists.</a:t>
            </a:r>
          </a:p>
          <a:p>
            <a:pPr algn="just" eaLnBrk="1" hangingPunct="1"/>
            <a:r>
              <a:rPr lang="en-US" altLang="zh-CN" sz="2400" dirty="0" smtClean="0">
                <a:ea typeface="宋体" charset="-122"/>
              </a:rPr>
              <a:t> </a:t>
            </a:r>
            <a:r>
              <a:rPr lang="en-US" altLang="zh-CN" sz="2400" dirty="0" smtClean="0">
                <a:solidFill>
                  <a:srgbClr val="0000CC"/>
                </a:solidFill>
                <a:ea typeface="宋体" charset="-122"/>
              </a:rPr>
              <a:t>Daniel Defoe</a:t>
            </a:r>
            <a:r>
              <a:rPr lang="en-US" altLang="zh-CN" sz="2400" dirty="0" smtClean="0">
                <a:ea typeface="宋体" charset="-122"/>
              </a:rPr>
              <a:t>, father of modern novel and the author of </a:t>
            </a:r>
            <a:r>
              <a:rPr lang="en-US" altLang="zh-CN" sz="2400" i="1" dirty="0" smtClean="0">
                <a:ea typeface="宋体" charset="-122"/>
              </a:rPr>
              <a:t>Robinson Crusoe</a:t>
            </a:r>
            <a:r>
              <a:rPr lang="en-US" altLang="zh-CN" sz="2400" dirty="0" smtClean="0">
                <a:ea typeface="宋体" charset="-122"/>
              </a:rPr>
              <a:t>. </a:t>
            </a:r>
          </a:p>
          <a:p>
            <a:pPr algn="just" eaLnBrk="1" hangingPunct="1"/>
            <a:r>
              <a:rPr lang="en-US" altLang="zh-CN" sz="2400" dirty="0" smtClean="0">
                <a:solidFill>
                  <a:srgbClr val="0000CC"/>
                </a:solidFill>
                <a:ea typeface="宋体" charset="-122"/>
              </a:rPr>
              <a:t>Jonathan Swift</a:t>
            </a:r>
            <a:r>
              <a:rPr lang="en-US" altLang="zh-CN" sz="2400" dirty="0" smtClean="0">
                <a:ea typeface="宋体" charset="-122"/>
              </a:rPr>
              <a:t>, the </a:t>
            </a:r>
            <a:r>
              <a:rPr lang="en-US" altLang="zh-CN" sz="2400" dirty="0" smtClean="0">
                <a:solidFill>
                  <a:srgbClr val="0000FF"/>
                </a:solidFill>
                <a:ea typeface="宋体" charset="-122"/>
              </a:rPr>
              <a:t>greatest English satirist </a:t>
            </a:r>
            <a:r>
              <a:rPr lang="en-US" altLang="zh-CN" sz="2400" dirty="0" smtClean="0">
                <a:ea typeface="宋体" charset="-122"/>
              </a:rPr>
              <a:t>and the author of </a:t>
            </a:r>
            <a:r>
              <a:rPr lang="en-US" altLang="zh-CN" sz="2400" i="1" dirty="0" smtClean="0">
                <a:ea typeface="宋体" charset="-122"/>
              </a:rPr>
              <a:t>Gulliver’s Travels.</a:t>
            </a:r>
            <a:r>
              <a:rPr lang="en-US" altLang="zh-CN" sz="2400" dirty="0" smtClean="0">
                <a:ea typeface="宋体" charset="-122"/>
              </a:rPr>
              <a:t> </a:t>
            </a:r>
          </a:p>
          <a:p>
            <a:pPr algn="just" eaLnBrk="1" hangingPunct="1"/>
            <a:r>
              <a:rPr lang="en-US" altLang="zh-CN" sz="2400" dirty="0" smtClean="0">
                <a:solidFill>
                  <a:srgbClr val="0000CC"/>
                </a:solidFill>
                <a:ea typeface="宋体" charset="-122"/>
              </a:rPr>
              <a:t>Henry Fielding</a:t>
            </a:r>
            <a:r>
              <a:rPr lang="en-US" altLang="zh-CN" sz="2400" dirty="0" smtClean="0">
                <a:ea typeface="宋体" charset="-122"/>
              </a:rPr>
              <a:t>, the author of </a:t>
            </a:r>
            <a:r>
              <a:rPr lang="en-US" altLang="zh-CN" sz="2400" i="1" dirty="0" smtClean="0">
                <a:ea typeface="宋体" charset="-122"/>
              </a:rPr>
              <a:t>Tom Jones.</a:t>
            </a:r>
            <a:endParaRPr lang="en-US" altLang="zh-CN" sz="2400" dirty="0" smtClean="0">
              <a:ea typeface="宋体" charset="-122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Sentimentalism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Precursor to Romanticism. 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Arose in the middle of the 18</a:t>
            </a:r>
            <a:r>
              <a:rPr lang="en-US" altLang="zh-CN" sz="2400" baseline="30000" smtClean="0">
                <a:ea typeface="宋体" charset="-122"/>
              </a:rPr>
              <a:t>th</a:t>
            </a:r>
            <a:r>
              <a:rPr lang="en-US" altLang="zh-CN" sz="2400" smtClean="0">
                <a:ea typeface="宋体" charset="-122"/>
              </a:rPr>
              <a:t> century.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The result of discontent with social reality and reason.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Sentimentalists appeal to sentiment, "the human heart.'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Sentimentalism turned to nature and the countryside for its material.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158037" cy="976313"/>
          </a:xfrm>
        </p:spPr>
        <p:txBody>
          <a:bodyPr/>
          <a:lstStyle/>
          <a:p>
            <a:r>
              <a:rPr lang="en-US" dirty="0"/>
              <a:t>In the Shadow of Elizabeth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61275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After James I, his weak son Charles I came to throne, but the Puritans and their parliamentary party had gained power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By 1642 England was embroiled in civil war between the parliamentary party and the Royalists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Charles I was Beheaded by Parliament as they took over England under the rule of Oliver Cromwell—not royalty but a military and political strategist who eventually tore up the constitution and became a dictator. </a:t>
            </a:r>
            <a:endParaRPr lang="en-US" sz="2200" dirty="0" smtClean="0"/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The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Restoration refers to the restoring of power to the monarchy </a:t>
            </a:r>
            <a:r>
              <a:rPr lang="en-US" sz="2200" dirty="0" smtClean="0"/>
              <a:t>(lineage of kings) </a:t>
            </a:r>
            <a:r>
              <a:rPr lang="en-US" sz="2200" dirty="0" smtClean="0">
                <a:solidFill>
                  <a:srgbClr val="0000FF"/>
                </a:solidFill>
              </a:rPr>
              <a:t>in England</a:t>
            </a:r>
            <a:r>
              <a:rPr lang="en-US" sz="2200" dirty="0" smtClean="0"/>
              <a:t>.  Charles II was restored to power in 1660 following Oliver Cromwell’s death beginning a time period known as the Restoration.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Royalty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hlinkClick r:id="rId2"/>
              </a:rPr>
              <a:t>The Tudors</a:t>
            </a:r>
          </a:p>
          <a:p>
            <a:r>
              <a:rPr lang="en-US" sz="2800" dirty="0" smtClean="0"/>
              <a:t>Queen Elizabeth I 1558 - 1603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The Stuarts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(1603 - 1649) (1660 - 1714)</a:t>
            </a:r>
          </a:p>
          <a:p>
            <a:r>
              <a:rPr lang="en-US" sz="2800" dirty="0" smtClean="0"/>
              <a:t>James I 1603 - 1625</a:t>
            </a:r>
          </a:p>
          <a:p>
            <a:r>
              <a:rPr lang="en-US" sz="2800" dirty="0" smtClean="0"/>
              <a:t>Charles I 1625 – 1649</a:t>
            </a:r>
          </a:p>
          <a:p>
            <a:pPr lvl="1"/>
            <a:r>
              <a:rPr lang="en-US" dirty="0" smtClean="0"/>
              <a:t>(Cromwell)</a:t>
            </a:r>
          </a:p>
          <a:p>
            <a:r>
              <a:rPr lang="en-US" sz="2800" dirty="0" smtClean="0"/>
              <a:t>Charles II 1660 - 1685</a:t>
            </a:r>
          </a:p>
          <a:p>
            <a:r>
              <a:rPr lang="en-US" sz="2800" dirty="0" smtClean="0"/>
              <a:t>James II 1685 - 1688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Players</a:t>
            </a:r>
          </a:p>
        </p:txBody>
      </p:sp>
      <p:pic>
        <p:nvPicPr>
          <p:cNvPr id="72709" name="Picture 5" descr="queen_elizabeth_armada_portra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3352800" cy="2698750"/>
          </a:xfrm>
          <a:prstGeom prst="rect">
            <a:avLst/>
          </a:prstGeom>
          <a:noFill/>
        </p:spPr>
      </p:pic>
      <p:pic>
        <p:nvPicPr>
          <p:cNvPr id="72710" name="Picture 6" descr="JamesIofEngla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752600"/>
            <a:ext cx="1966913" cy="2698750"/>
          </a:xfrm>
          <a:prstGeom prst="rect">
            <a:avLst/>
          </a:prstGeom>
          <a:noFill/>
        </p:spPr>
      </p:pic>
      <p:pic>
        <p:nvPicPr>
          <p:cNvPr id="72711" name="Picture 7" descr="charles-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4763" y="1752600"/>
            <a:ext cx="2401887" cy="3124200"/>
          </a:xfrm>
          <a:prstGeom prst="rect">
            <a:avLst/>
          </a:prstGeom>
          <a:noFill/>
        </p:spPr>
      </p:pic>
      <p:pic>
        <p:nvPicPr>
          <p:cNvPr id="72712" name="Picture 8" descr="OliverCromwell_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835400"/>
            <a:ext cx="2441575" cy="3022600"/>
          </a:xfrm>
          <a:prstGeom prst="rect">
            <a:avLst/>
          </a:prstGeom>
          <a:noFill/>
        </p:spPr>
      </p:pic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447800" y="1371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Elizabeth I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4267200" y="1447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James I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6629400" y="129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Charles I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228600" y="6248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Oliver Cromwell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7467600" y="6324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Charles II</a:t>
            </a:r>
          </a:p>
        </p:txBody>
      </p:sp>
      <p:pic>
        <p:nvPicPr>
          <p:cNvPr id="72719" name="Picture 15" descr="Charles I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3886200"/>
            <a:ext cx="2290763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Growth of the United States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00800" cy="3886200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People </a:t>
            </a:r>
            <a:r>
              <a:rPr lang="en-US" sz="2400" dirty="0" smtClean="0">
                <a:solidFill>
                  <a:srgbClr val="0000FF"/>
                </a:solidFill>
              </a:rPr>
              <a:t>move from </a:t>
            </a:r>
            <a:r>
              <a:rPr lang="en-US" sz="2400" dirty="0">
                <a:solidFill>
                  <a:srgbClr val="0000FF"/>
                </a:solidFill>
              </a:rPr>
              <a:t>England and Europe to North </a:t>
            </a:r>
            <a:r>
              <a:rPr lang="en-US" sz="2400" dirty="0" smtClean="0">
                <a:solidFill>
                  <a:srgbClr val="0000FF"/>
                </a:solidFill>
              </a:rPr>
              <a:t>America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FF"/>
                </a:solidFill>
              </a:rPr>
              <a:t>Freedom of </a:t>
            </a:r>
            <a:r>
              <a:rPr lang="en-US" sz="2400" dirty="0" smtClean="0">
                <a:solidFill>
                  <a:srgbClr val="0000FF"/>
                </a:solidFill>
              </a:rPr>
              <a:t>Religion</a:t>
            </a:r>
          </a:p>
          <a:p>
            <a:endParaRPr lang="en-US" sz="2400" dirty="0"/>
          </a:p>
          <a:p>
            <a:r>
              <a:rPr lang="en-US" sz="2400" dirty="0"/>
              <a:t>Ambition—</a:t>
            </a:r>
            <a:r>
              <a:rPr lang="en-US" sz="2400" dirty="0">
                <a:solidFill>
                  <a:srgbClr val="0000FF"/>
                </a:solidFill>
              </a:rPr>
              <a:t>money to be made </a:t>
            </a:r>
            <a:r>
              <a:rPr lang="en-US" sz="2400" dirty="0"/>
              <a:t>in furs, tobacco, logging for the building of </a:t>
            </a:r>
            <a:r>
              <a:rPr lang="en-US" sz="2400" dirty="0" smtClean="0"/>
              <a:t>ships</a:t>
            </a:r>
          </a:p>
          <a:p>
            <a:endParaRPr lang="en-US" sz="2400" dirty="0"/>
          </a:p>
          <a:p>
            <a:r>
              <a:rPr lang="en-US" sz="2400" dirty="0"/>
              <a:t>Transporting Africans for use as slave labor. 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25604" name="Picture 4" descr="mayflo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905000"/>
            <a:ext cx="2133600" cy="293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Defeated and Exhausted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00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By 1660 England was utterly exhausted by 20 years of </a:t>
            </a:r>
            <a:r>
              <a:rPr lang="en-US" sz="2400" dirty="0">
                <a:solidFill>
                  <a:srgbClr val="0000FF"/>
                </a:solidFill>
              </a:rPr>
              <a:t>civil war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By 1700 it had lived through a </a:t>
            </a:r>
            <a:r>
              <a:rPr lang="en-US" sz="2400" dirty="0">
                <a:solidFill>
                  <a:srgbClr val="0000FF"/>
                </a:solidFill>
              </a:rPr>
              <a:t>devastating plague and a fire </a:t>
            </a:r>
            <a:r>
              <a:rPr lang="en-US" sz="2400" dirty="0"/>
              <a:t>that had </a:t>
            </a:r>
            <a:r>
              <a:rPr lang="en-US" sz="2400" dirty="0">
                <a:solidFill>
                  <a:srgbClr val="0000FF"/>
                </a:solidFill>
              </a:rPr>
              <a:t>left more than 2/3 of Londoners homeless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48132" name="Picture 4" descr="londonfi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2400" y="2590800"/>
            <a:ext cx="3911600" cy="269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Religion and Politics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391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Political and Religious unrest across Europe.  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Leaders will not tolerate dissent.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Widespread </a:t>
            </a:r>
            <a:r>
              <a:rPr lang="en-US" sz="2800" dirty="0" err="1" smtClean="0">
                <a:solidFill>
                  <a:srgbClr val="0000FF"/>
                </a:solidFill>
              </a:rPr>
              <a:t>anti-catholic</a:t>
            </a:r>
            <a:r>
              <a:rPr lang="en-US" sz="2800" dirty="0" smtClean="0">
                <a:solidFill>
                  <a:srgbClr val="0000FF"/>
                </a:solidFill>
              </a:rPr>
              <a:t> sentiment; blamed for the fire of London and fictional “popish plot”.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James II, King of England and Catholic, did not hide his sympathies as his father (Charles II) had. He is ousted.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Emergency of Empire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First prime ministers of England expand British power and commerce overseas.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</a:rPr>
              <a:t>Britain becomes colonial power</a:t>
            </a:r>
            <a:r>
              <a:rPr lang="en-US" sz="2800" dirty="0" smtClean="0"/>
              <a:t>, ruling Canada and India, </a:t>
            </a:r>
            <a:r>
              <a:rPr lang="en-US" sz="2800" dirty="0" smtClean="0">
                <a:solidFill>
                  <a:srgbClr val="0000FF"/>
                </a:solidFill>
              </a:rPr>
              <a:t>loses American colonies</a:t>
            </a:r>
            <a:r>
              <a:rPr lang="en-US" sz="2800" dirty="0" smtClean="0"/>
              <a:t>.</a:t>
            </a:r>
          </a:p>
          <a:p>
            <a:pPr eaLnBrk="1" hangingPunct="1">
              <a:buNone/>
            </a:pP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</a:rPr>
              <a:t>Slave trade makes nation rich</a:t>
            </a:r>
            <a:r>
              <a:rPr lang="en-US" sz="2800" dirty="0" smtClean="0"/>
              <a:t>; opposition to slavery widespread by many religious groups, specifically Anglicans and Methodists.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Discontent: The rich get richer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Unequal distribution of wealth; women remain disenfranchised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1780 London riots turn the poor (Catholic and Protestant) against each other.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Fear of radicals who call for new democracy contributes to British reaction against French revolution.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1209</TotalTime>
  <Words>830</Words>
  <Application>Microsoft Macintosh PowerPoint</Application>
  <PresentationFormat>On-screen Show (4:3)</PresentationFormat>
  <Paragraphs>139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Axis</vt:lpstr>
      <vt:lpstr>Restoration &amp; 18th Century 1660-1785</vt:lpstr>
      <vt:lpstr>In the Shadow of Elizabeth</vt:lpstr>
      <vt:lpstr>Line of Royalty</vt:lpstr>
      <vt:lpstr>The Players</vt:lpstr>
      <vt:lpstr>The Growth of the United States</vt:lpstr>
      <vt:lpstr>Defeated and Exhausted</vt:lpstr>
      <vt:lpstr>Religion and Politics</vt:lpstr>
      <vt:lpstr>Emergency of Empire</vt:lpstr>
      <vt:lpstr>Discontent: The rich get richer</vt:lpstr>
      <vt:lpstr>The Emergence of Science</vt:lpstr>
      <vt:lpstr>Science</vt:lpstr>
      <vt:lpstr>Deism or “Natural Religion”</vt:lpstr>
      <vt:lpstr>Religion</vt:lpstr>
      <vt:lpstr>New professional writing class</vt:lpstr>
      <vt:lpstr>Cost of reading</vt:lpstr>
      <vt:lpstr>Literary Principles: New emphasis on Clarity</vt:lpstr>
      <vt:lpstr>18th Century lit 1700-1745</vt:lpstr>
      <vt:lpstr>Realistic Fiction</vt:lpstr>
      <vt:lpstr>Sentimentalism</vt:lpstr>
    </vt:vector>
  </TitlesOfParts>
  <Company>Western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Restoration &amp; 18th Century 1660-1785</dc:title>
  <dc:creator>onestop</dc:creator>
  <cp:lastModifiedBy>Rm. 131</cp:lastModifiedBy>
  <cp:revision>83</cp:revision>
  <dcterms:created xsi:type="dcterms:W3CDTF">2008-01-17T14:01:41Z</dcterms:created>
  <dcterms:modified xsi:type="dcterms:W3CDTF">2014-02-04T14:52:20Z</dcterms:modified>
</cp:coreProperties>
</file>