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8" r:id="rId4"/>
    <p:sldId id="257" r:id="rId5"/>
    <p:sldId id="272" r:id="rId6"/>
    <p:sldId id="270" r:id="rId7"/>
    <p:sldId id="269"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86" autoAdjust="0"/>
    <p:restoredTop sz="99009" autoAdjust="0"/>
  </p:normalViewPr>
  <p:slideViewPr>
    <p:cSldViewPr>
      <p:cViewPr varScale="1">
        <p:scale>
          <a:sx n="123" d="100"/>
          <a:sy n="123" d="100"/>
        </p:scale>
        <p:origin x="-10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D6C07D-9441-478A-82CD-1F2FA215C618}" type="datetimeFigureOut">
              <a:rPr lang="en-US" smtClean="0"/>
              <a:pPr/>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6C07D-9441-478A-82CD-1F2FA215C618}" type="datetimeFigureOut">
              <a:rPr lang="en-US" smtClean="0"/>
              <a:pPr/>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6C07D-9441-478A-82CD-1F2FA215C618}" type="datetimeFigureOut">
              <a:rPr lang="en-US" smtClean="0"/>
              <a:pPr/>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6C07D-9441-478A-82CD-1F2FA215C618}" type="datetimeFigureOut">
              <a:rPr lang="en-US" smtClean="0"/>
              <a:pPr/>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6C07D-9441-478A-82CD-1F2FA215C618}" type="datetimeFigureOut">
              <a:rPr lang="en-US" smtClean="0"/>
              <a:pPr/>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D6C07D-9441-478A-82CD-1F2FA215C618}" type="datetimeFigureOut">
              <a:rPr lang="en-US" smtClean="0"/>
              <a:pPr/>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D6C07D-9441-478A-82CD-1F2FA215C618}" type="datetimeFigureOut">
              <a:rPr lang="en-US" smtClean="0"/>
              <a:pPr/>
              <a:t>3/13/14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D6C07D-9441-478A-82CD-1F2FA215C618}" type="datetimeFigureOut">
              <a:rPr lang="en-US" smtClean="0"/>
              <a:pPr/>
              <a:t>3/13/14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6C07D-9441-478A-82CD-1F2FA215C618}" type="datetimeFigureOut">
              <a:rPr lang="en-US" smtClean="0"/>
              <a:pPr/>
              <a:t>3/13/14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C07D-9441-478A-82CD-1F2FA215C618}" type="datetimeFigureOut">
              <a:rPr lang="en-US" smtClean="0"/>
              <a:pPr/>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C07D-9441-478A-82CD-1F2FA215C618}" type="datetimeFigureOut">
              <a:rPr lang="en-US" smtClean="0"/>
              <a:pPr/>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39936-D92C-41C3-95F4-07316BB3A5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6C07D-9441-478A-82CD-1F2FA215C618}" type="datetimeFigureOut">
              <a:rPr lang="en-US" smtClean="0"/>
              <a:pPr/>
              <a:t>3/13/14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39936-D92C-41C3-95F4-07316BB3A5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 Cards</a:t>
            </a:r>
            <a:endParaRPr lang="en-US" dirty="0"/>
          </a:p>
        </p:txBody>
      </p:sp>
      <p:sp>
        <p:nvSpPr>
          <p:cNvPr id="3" name="Subtitle 2"/>
          <p:cNvSpPr>
            <a:spLocks noGrp="1"/>
          </p:cNvSpPr>
          <p:nvPr>
            <p:ph type="subTitle" idx="1"/>
          </p:nvPr>
        </p:nvSpPr>
        <p:spPr/>
        <p:txBody>
          <a:bodyPr/>
          <a:lstStyle/>
          <a:p>
            <a:r>
              <a:rPr lang="en-US" dirty="0" smtClean="0"/>
              <a:t>Senior Research Essay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Books: What goes on a Source card?</a:t>
            </a:r>
            <a:endParaRPr lang="en-US" sz="3200" dirty="0"/>
          </a:p>
        </p:txBody>
      </p:sp>
      <p:sp>
        <p:nvSpPr>
          <p:cNvPr id="3" name="Content Placeholder 2"/>
          <p:cNvSpPr>
            <a:spLocks noGrp="1"/>
          </p:cNvSpPr>
          <p:nvPr>
            <p:ph idx="1"/>
          </p:nvPr>
        </p:nvSpPr>
        <p:spPr>
          <a:xfrm>
            <a:off x="457200" y="1600201"/>
            <a:ext cx="8229600" cy="4038600"/>
          </a:xfrm>
        </p:spPr>
        <p:txBody>
          <a:bodyPr>
            <a:normAutofit fontScale="92500" lnSpcReduction="10000"/>
          </a:bodyPr>
          <a:lstStyle/>
          <a:p>
            <a:pPr>
              <a:buNone/>
            </a:pPr>
            <a:r>
              <a:rPr lang="en-US" dirty="0" smtClean="0"/>
              <a:t>The following, in order:</a:t>
            </a:r>
          </a:p>
          <a:p>
            <a:endParaRPr lang="en-US" dirty="0" smtClean="0"/>
          </a:p>
          <a:p>
            <a:r>
              <a:rPr lang="en-US" dirty="0" smtClean="0"/>
              <a:t>Author</a:t>
            </a:r>
          </a:p>
          <a:p>
            <a:r>
              <a:rPr lang="en-US" dirty="0" smtClean="0"/>
              <a:t>Title of Book</a:t>
            </a:r>
          </a:p>
          <a:p>
            <a:r>
              <a:rPr lang="en-US" dirty="0" smtClean="0"/>
              <a:t>City of Publication</a:t>
            </a:r>
          </a:p>
          <a:p>
            <a:r>
              <a:rPr lang="en-US" dirty="0" smtClean="0"/>
              <a:t>Publisher</a:t>
            </a:r>
          </a:p>
          <a:p>
            <a:r>
              <a:rPr lang="en-US" dirty="0" smtClean="0"/>
              <a:t>Year of Publication</a:t>
            </a:r>
          </a:p>
          <a:p>
            <a:r>
              <a:rPr lang="en-US" dirty="0" smtClean="0"/>
              <a:t>Medium of publication.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Example - Book</a:t>
            </a:r>
            <a:endParaRPr lang="en-US" dirty="0"/>
          </a:p>
        </p:txBody>
      </p:sp>
      <p:sp>
        <p:nvSpPr>
          <p:cNvPr id="6" name="Rectangle 5"/>
          <p:cNvSpPr/>
          <p:nvPr/>
        </p:nvSpPr>
        <p:spPr>
          <a:xfrm>
            <a:off x="609600" y="1371600"/>
            <a:ext cx="7848600" cy="5029200"/>
          </a:xfrm>
          <a:prstGeom prst="rect">
            <a:avLst/>
          </a:prstGeom>
          <a:solidFill>
            <a:schemeClr val="tx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2514600"/>
            <a:ext cx="7010400" cy="3539430"/>
          </a:xfrm>
          <a:prstGeom prst="rect">
            <a:avLst/>
          </a:prstGeom>
          <a:noFill/>
        </p:spPr>
        <p:txBody>
          <a:bodyPr wrap="square" rtlCol="0">
            <a:spAutoFit/>
          </a:bodyPr>
          <a:lstStyle/>
          <a:p>
            <a:r>
              <a:rPr lang="en-US" sz="3200" dirty="0" err="1" smtClean="0"/>
              <a:t>Lastname</a:t>
            </a:r>
            <a:r>
              <a:rPr lang="en-US" sz="3200" dirty="0" smtClean="0"/>
              <a:t>, </a:t>
            </a:r>
            <a:r>
              <a:rPr lang="en-US" sz="3200" dirty="0" err="1" smtClean="0"/>
              <a:t>Firstname</a:t>
            </a:r>
            <a:r>
              <a:rPr lang="en-US" sz="3200" dirty="0" smtClean="0"/>
              <a:t>. </a:t>
            </a:r>
            <a:r>
              <a:rPr lang="en-US" sz="3200" i="1" dirty="0" smtClean="0"/>
              <a:t>Title of Book</a:t>
            </a:r>
            <a:r>
              <a:rPr lang="en-US" sz="3200" dirty="0" smtClean="0"/>
              <a:t>. </a:t>
            </a:r>
          </a:p>
          <a:p>
            <a:r>
              <a:rPr lang="en-US" sz="3200" dirty="0" smtClean="0"/>
              <a:t>	</a:t>
            </a:r>
          </a:p>
          <a:p>
            <a:r>
              <a:rPr lang="en-US" sz="3200" dirty="0" smtClean="0"/>
              <a:t>	City of Publication: Publisher, Year 	</a:t>
            </a:r>
          </a:p>
          <a:p>
            <a:r>
              <a:rPr lang="en-US" sz="3200" dirty="0" smtClean="0"/>
              <a:t>	of Publication. Medium of 	</a:t>
            </a:r>
          </a:p>
          <a:p>
            <a:endParaRPr lang="en-US" sz="3200" dirty="0" smtClean="0"/>
          </a:p>
          <a:p>
            <a:r>
              <a:rPr lang="en-US" sz="3200" dirty="0" smtClean="0"/>
              <a:t>	Publication.</a:t>
            </a:r>
            <a:endParaRPr lang="en-US" sz="3200" dirty="0"/>
          </a:p>
        </p:txBody>
      </p:sp>
      <p:sp>
        <p:nvSpPr>
          <p:cNvPr id="10" name="TextBox 9"/>
          <p:cNvSpPr txBox="1"/>
          <p:nvPr/>
        </p:nvSpPr>
        <p:spPr>
          <a:xfrm>
            <a:off x="1143000" y="1524000"/>
            <a:ext cx="2438400" cy="584775"/>
          </a:xfrm>
          <a:prstGeom prst="rect">
            <a:avLst/>
          </a:prstGeom>
          <a:noFill/>
        </p:spPr>
        <p:txBody>
          <a:bodyPr wrap="square" rtlCol="0">
            <a:spAutoFit/>
          </a:bodyPr>
          <a:lstStyle/>
          <a:p>
            <a:r>
              <a:rPr lang="en-US" sz="3200" dirty="0" smtClean="0"/>
              <a:t>Source #</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Source Card - Book</a:t>
            </a:r>
            <a:endParaRPr lang="en-US" dirty="0"/>
          </a:p>
        </p:txBody>
      </p:sp>
      <p:sp>
        <p:nvSpPr>
          <p:cNvPr id="12" name="Rectangle 11"/>
          <p:cNvSpPr/>
          <p:nvPr/>
        </p:nvSpPr>
        <p:spPr>
          <a:xfrm>
            <a:off x="609600" y="1371600"/>
            <a:ext cx="7848600" cy="4648200"/>
          </a:xfrm>
          <a:prstGeom prst="rect">
            <a:avLst/>
          </a:prstGeom>
          <a:solidFill>
            <a:schemeClr val="tx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3000" y="2590800"/>
            <a:ext cx="7010400" cy="2554545"/>
          </a:xfrm>
          <a:prstGeom prst="rect">
            <a:avLst/>
          </a:prstGeom>
          <a:noFill/>
        </p:spPr>
        <p:txBody>
          <a:bodyPr wrap="square" rtlCol="0">
            <a:spAutoFit/>
          </a:bodyPr>
          <a:lstStyle/>
          <a:p>
            <a:r>
              <a:rPr lang="en-US" sz="3200" dirty="0" smtClean="0"/>
              <a:t>Ogilvy, David.  </a:t>
            </a:r>
            <a:r>
              <a:rPr lang="en-US" sz="3200" i="1" dirty="0" smtClean="0"/>
              <a:t>Confessions of an </a:t>
            </a:r>
          </a:p>
          <a:p>
            <a:r>
              <a:rPr lang="en-US" sz="3200" i="1" dirty="0" smtClean="0"/>
              <a:t>	</a:t>
            </a:r>
          </a:p>
          <a:p>
            <a:r>
              <a:rPr lang="en-US" sz="3200" i="1" dirty="0" smtClean="0"/>
              <a:t>	Advertising Man</a:t>
            </a:r>
            <a:r>
              <a:rPr lang="en-US" sz="3200" dirty="0" smtClean="0"/>
              <a:t>.  London:  </a:t>
            </a:r>
          </a:p>
          <a:p>
            <a:r>
              <a:rPr lang="en-US" sz="3200" dirty="0" smtClean="0"/>
              <a:t>	</a:t>
            </a:r>
          </a:p>
          <a:p>
            <a:r>
              <a:rPr lang="en-US" sz="3200" dirty="0" smtClean="0"/>
              <a:t>	Southbank, 2004.</a:t>
            </a:r>
            <a:endParaRPr lang="en-US" sz="3200" dirty="0"/>
          </a:p>
        </p:txBody>
      </p:sp>
      <p:sp>
        <p:nvSpPr>
          <p:cNvPr id="14" name="TextBox 13"/>
          <p:cNvSpPr txBox="1"/>
          <p:nvPr/>
        </p:nvSpPr>
        <p:spPr>
          <a:xfrm>
            <a:off x="1143000" y="1524000"/>
            <a:ext cx="2438400" cy="584775"/>
          </a:xfrm>
          <a:prstGeom prst="rect">
            <a:avLst/>
          </a:prstGeom>
          <a:noFill/>
        </p:spPr>
        <p:txBody>
          <a:bodyPr wrap="square" rtlCol="0">
            <a:spAutoFit/>
          </a:bodyPr>
          <a:lstStyle/>
          <a:p>
            <a:r>
              <a:rPr lang="en-US" sz="3200" dirty="0" smtClean="0"/>
              <a:t>Source # 1</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a:bodyPr>
          <a:lstStyle/>
          <a:p>
            <a:r>
              <a:rPr lang="en-US" sz="2800" dirty="0" smtClean="0"/>
              <a:t>Electronic Sources: What goes on a Source card?</a:t>
            </a:r>
            <a:endParaRPr lang="en-US" sz="2800" dirty="0"/>
          </a:p>
        </p:txBody>
      </p:sp>
      <p:sp>
        <p:nvSpPr>
          <p:cNvPr id="3" name="Content Placeholder 2"/>
          <p:cNvSpPr>
            <a:spLocks noGrp="1"/>
          </p:cNvSpPr>
          <p:nvPr>
            <p:ph idx="1"/>
          </p:nvPr>
        </p:nvSpPr>
        <p:spPr>
          <a:xfrm>
            <a:off x="152400" y="685800"/>
            <a:ext cx="8839200" cy="6172200"/>
          </a:xfrm>
        </p:spPr>
        <p:txBody>
          <a:bodyPr>
            <a:normAutofit fontScale="47500" lnSpcReduction="20000"/>
          </a:bodyPr>
          <a:lstStyle/>
          <a:p>
            <a:pPr>
              <a:buNone/>
            </a:pPr>
            <a:r>
              <a:rPr lang="en-US" sz="3800" dirty="0" smtClean="0"/>
              <a:t>The following, in order:</a:t>
            </a:r>
          </a:p>
          <a:p>
            <a:r>
              <a:rPr lang="en-US" sz="3800" dirty="0" smtClean="0"/>
              <a:t>Author and/or editor names (if available)</a:t>
            </a:r>
          </a:p>
          <a:p>
            <a:endParaRPr lang="en-US" sz="3800" dirty="0" smtClean="0"/>
          </a:p>
          <a:p>
            <a:r>
              <a:rPr lang="en-US" sz="3800" dirty="0" smtClean="0"/>
              <a:t>Article name in quotation marks (if applicable)</a:t>
            </a:r>
          </a:p>
          <a:p>
            <a:endParaRPr lang="en-US" sz="3800" dirty="0" smtClean="0"/>
          </a:p>
          <a:p>
            <a:r>
              <a:rPr lang="en-US" sz="3800" dirty="0" smtClean="0"/>
              <a:t>Title of the Website, project, or book in italics. (Remember that some Print publications have Web publications with slightly different names. They may, for example, include the additional information or otherwise modified information, like domain names [e.g. .com or </a:t>
            </a:r>
            <a:r>
              <a:rPr lang="en-US" sz="3800" dirty="0" err="1" smtClean="0"/>
              <a:t>.net</a:t>
            </a:r>
            <a:r>
              <a:rPr lang="en-US" sz="3800" dirty="0" smtClean="0"/>
              <a:t>].)</a:t>
            </a:r>
          </a:p>
          <a:p>
            <a:endParaRPr lang="en-US" sz="3800" dirty="0" smtClean="0"/>
          </a:p>
          <a:p>
            <a:r>
              <a:rPr lang="en-US" sz="3800" dirty="0" smtClean="0"/>
              <a:t>Any version numbers available, including revisions, posting dates, volumes, or issue numbers.</a:t>
            </a:r>
          </a:p>
          <a:p>
            <a:endParaRPr lang="en-US" sz="3800" dirty="0" smtClean="0"/>
          </a:p>
          <a:p>
            <a:r>
              <a:rPr lang="en-US" sz="3800" dirty="0" smtClean="0"/>
              <a:t>Publisher information, including the publisher name and publishing date.</a:t>
            </a:r>
          </a:p>
          <a:p>
            <a:endParaRPr lang="en-US" sz="3800" dirty="0" smtClean="0"/>
          </a:p>
          <a:p>
            <a:r>
              <a:rPr lang="en-US" sz="3800" dirty="0" smtClean="0"/>
              <a:t>Take note of any page numbers (if available).</a:t>
            </a:r>
          </a:p>
          <a:p>
            <a:endParaRPr lang="en-US" sz="3800" dirty="0" smtClean="0"/>
          </a:p>
          <a:p>
            <a:r>
              <a:rPr lang="en-US" sz="3800" dirty="0" smtClean="0"/>
              <a:t>Medium of publication.</a:t>
            </a:r>
          </a:p>
          <a:p>
            <a:endParaRPr lang="en-US" sz="3800" dirty="0" smtClean="0"/>
          </a:p>
          <a:p>
            <a:r>
              <a:rPr lang="en-US" sz="3800" dirty="0" smtClean="0"/>
              <a:t>Date you accessed the material.</a:t>
            </a:r>
          </a:p>
          <a:p>
            <a:endParaRPr lang="en-US" sz="3800" dirty="0" smtClean="0"/>
          </a:p>
          <a:p>
            <a:r>
              <a:rPr lang="en-US" sz="3800" dirty="0" smtClean="0"/>
              <a:t>URL (if required, or for your own personal reference; MLA does not require a URL).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Example - Website</a:t>
            </a:r>
            <a:endParaRPr lang="en-US" dirty="0"/>
          </a:p>
        </p:txBody>
      </p:sp>
      <p:sp>
        <p:nvSpPr>
          <p:cNvPr id="6" name="Rectangle 5"/>
          <p:cNvSpPr/>
          <p:nvPr/>
        </p:nvSpPr>
        <p:spPr>
          <a:xfrm>
            <a:off x="609600" y="1371600"/>
            <a:ext cx="7848600" cy="5029200"/>
          </a:xfrm>
          <a:prstGeom prst="rect">
            <a:avLst/>
          </a:prstGeom>
          <a:solidFill>
            <a:schemeClr val="tx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90600" y="2438400"/>
            <a:ext cx="7010400" cy="3539430"/>
          </a:xfrm>
          <a:prstGeom prst="rect">
            <a:avLst/>
          </a:prstGeom>
          <a:noFill/>
        </p:spPr>
        <p:txBody>
          <a:bodyPr wrap="square" rtlCol="0">
            <a:spAutoFit/>
          </a:bodyPr>
          <a:lstStyle/>
          <a:p>
            <a:r>
              <a:rPr lang="en-US" sz="3200" dirty="0" err="1" smtClean="0"/>
              <a:t>Lastname</a:t>
            </a:r>
            <a:r>
              <a:rPr lang="en-US" sz="3200" dirty="0" smtClean="0"/>
              <a:t>, </a:t>
            </a:r>
            <a:r>
              <a:rPr lang="en-US" sz="3200" dirty="0" err="1" smtClean="0"/>
              <a:t>Firstname</a:t>
            </a:r>
            <a:r>
              <a:rPr lang="en-US" sz="3200" dirty="0" smtClean="0"/>
              <a:t>.  “Title of Article.” </a:t>
            </a:r>
          </a:p>
          <a:p>
            <a:r>
              <a:rPr lang="en-US" sz="3200" dirty="0" smtClean="0"/>
              <a:t>	</a:t>
            </a:r>
          </a:p>
          <a:p>
            <a:r>
              <a:rPr lang="en-US" sz="3200" dirty="0" smtClean="0"/>
              <a:t>	</a:t>
            </a:r>
            <a:r>
              <a:rPr lang="en-US" sz="3200" i="1" dirty="0" smtClean="0"/>
              <a:t>Title of Website</a:t>
            </a:r>
            <a:r>
              <a:rPr lang="en-US" sz="3200" dirty="0" smtClean="0"/>
              <a:t>. Publisher Name, </a:t>
            </a:r>
          </a:p>
          <a:p>
            <a:endParaRPr lang="en-US" sz="3200" dirty="0" smtClean="0"/>
          </a:p>
          <a:p>
            <a:r>
              <a:rPr lang="en-US" sz="3200" dirty="0" smtClean="0"/>
              <a:t>	Date.  Medium of Publication.  Date </a:t>
            </a:r>
          </a:p>
          <a:p>
            <a:endParaRPr lang="en-US" sz="3200" dirty="0" smtClean="0"/>
          </a:p>
          <a:p>
            <a:r>
              <a:rPr lang="en-US" sz="3200" dirty="0" smtClean="0"/>
              <a:t>	of Access.  &lt;URL&gt; </a:t>
            </a:r>
            <a:endParaRPr lang="en-US" sz="3200" dirty="0"/>
          </a:p>
        </p:txBody>
      </p:sp>
      <p:sp>
        <p:nvSpPr>
          <p:cNvPr id="5" name="TextBox 4"/>
          <p:cNvSpPr txBox="1"/>
          <p:nvPr/>
        </p:nvSpPr>
        <p:spPr>
          <a:xfrm>
            <a:off x="1143000" y="1524000"/>
            <a:ext cx="2438400" cy="584775"/>
          </a:xfrm>
          <a:prstGeom prst="rect">
            <a:avLst/>
          </a:prstGeom>
          <a:noFill/>
        </p:spPr>
        <p:txBody>
          <a:bodyPr wrap="square" rtlCol="0">
            <a:spAutoFit/>
          </a:bodyPr>
          <a:lstStyle/>
          <a:p>
            <a:r>
              <a:rPr lang="en-US" sz="3200" dirty="0" smtClean="0"/>
              <a:t>Source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Completed Source Card - Website</a:t>
            </a:r>
            <a:endParaRPr lang="en-US" dirty="0"/>
          </a:p>
        </p:txBody>
      </p:sp>
      <p:sp>
        <p:nvSpPr>
          <p:cNvPr id="6" name="Rectangle 5"/>
          <p:cNvSpPr/>
          <p:nvPr/>
        </p:nvSpPr>
        <p:spPr>
          <a:xfrm>
            <a:off x="609600" y="1371600"/>
            <a:ext cx="7848600" cy="5257800"/>
          </a:xfrm>
          <a:prstGeom prst="rect">
            <a:avLst/>
          </a:prstGeom>
          <a:solidFill>
            <a:schemeClr val="tx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2438400"/>
            <a:ext cx="7010400" cy="3970318"/>
          </a:xfrm>
          <a:prstGeom prst="rect">
            <a:avLst/>
          </a:prstGeom>
          <a:noFill/>
        </p:spPr>
        <p:txBody>
          <a:bodyPr wrap="square" rtlCol="0">
            <a:spAutoFit/>
          </a:bodyPr>
          <a:lstStyle/>
          <a:p>
            <a:r>
              <a:rPr lang="en-US" sz="2800" dirty="0" smtClean="0"/>
              <a:t>Smith, Mark.  "How to Make Vegetarian </a:t>
            </a:r>
          </a:p>
          <a:p>
            <a:endParaRPr lang="en-US" sz="2800" dirty="0" smtClean="0"/>
          </a:p>
          <a:p>
            <a:r>
              <a:rPr lang="en-US" sz="2800" dirty="0" smtClean="0"/>
              <a:t>	Chili." </a:t>
            </a:r>
            <a:r>
              <a:rPr lang="en-US" sz="2800" i="1" dirty="0" err="1" smtClean="0"/>
              <a:t>eHow</a:t>
            </a:r>
            <a:r>
              <a:rPr lang="en-US" sz="2800" dirty="0" smtClean="0"/>
              <a:t>. Demand Media, Inc., </a:t>
            </a:r>
          </a:p>
          <a:p>
            <a:endParaRPr lang="en-US" sz="2800" dirty="0" smtClean="0"/>
          </a:p>
          <a:p>
            <a:r>
              <a:rPr lang="en-US" sz="2800" dirty="0" smtClean="0"/>
              <a:t>	13 March 2007. Web. 24 Feb. 2009.  </a:t>
            </a:r>
          </a:p>
          <a:p>
            <a:endParaRPr lang="en-US" sz="2800" dirty="0" smtClean="0"/>
          </a:p>
          <a:p>
            <a:r>
              <a:rPr lang="en-US" sz="2800" dirty="0" smtClean="0"/>
              <a:t>	&lt;http://www.ehow.com/how-to-</a:t>
            </a:r>
          </a:p>
          <a:p>
            <a:endParaRPr lang="en-US" sz="2800" dirty="0" smtClean="0"/>
          </a:p>
          <a:p>
            <a:r>
              <a:rPr lang="en-US" sz="2800" dirty="0" smtClean="0"/>
              <a:t>	make-vegetarian-</a:t>
            </a:r>
            <a:r>
              <a:rPr lang="en-US" sz="2800" smtClean="0"/>
              <a:t>chili/&gt;</a:t>
            </a:r>
            <a:endParaRPr lang="en-US" sz="2800" dirty="0"/>
          </a:p>
        </p:txBody>
      </p:sp>
      <p:sp>
        <p:nvSpPr>
          <p:cNvPr id="5" name="TextBox 4"/>
          <p:cNvSpPr txBox="1"/>
          <p:nvPr/>
        </p:nvSpPr>
        <p:spPr>
          <a:xfrm>
            <a:off x="1143000" y="1524000"/>
            <a:ext cx="2438400" cy="523220"/>
          </a:xfrm>
          <a:prstGeom prst="rect">
            <a:avLst/>
          </a:prstGeom>
          <a:noFill/>
        </p:spPr>
        <p:txBody>
          <a:bodyPr wrap="square" rtlCol="0">
            <a:spAutoFit/>
          </a:bodyPr>
          <a:lstStyle/>
          <a:p>
            <a:r>
              <a:rPr lang="en-US" sz="2800" dirty="0" smtClean="0"/>
              <a:t>Source # 2</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Completed Source Card – Website with Missing Information</a:t>
            </a:r>
            <a:endParaRPr lang="en-US" sz="2600" dirty="0"/>
          </a:p>
        </p:txBody>
      </p:sp>
      <p:sp>
        <p:nvSpPr>
          <p:cNvPr id="6" name="Rectangle 5"/>
          <p:cNvSpPr/>
          <p:nvPr/>
        </p:nvSpPr>
        <p:spPr>
          <a:xfrm>
            <a:off x="609600" y="1371600"/>
            <a:ext cx="7848600" cy="5257800"/>
          </a:xfrm>
          <a:prstGeom prst="rect">
            <a:avLst/>
          </a:prstGeom>
          <a:solidFill>
            <a:schemeClr val="tx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2438400"/>
            <a:ext cx="7010400" cy="3970318"/>
          </a:xfrm>
          <a:prstGeom prst="rect">
            <a:avLst/>
          </a:prstGeom>
          <a:noFill/>
        </p:spPr>
        <p:txBody>
          <a:bodyPr wrap="square" rtlCol="0">
            <a:spAutoFit/>
          </a:bodyPr>
          <a:lstStyle/>
          <a:p>
            <a:r>
              <a:rPr lang="en-US" sz="2800" dirty="0" smtClean="0"/>
              <a:t>Tines, Paul.  “How Lincoln Saved America.“ </a:t>
            </a:r>
          </a:p>
          <a:p>
            <a:endParaRPr lang="en-US" sz="2800" dirty="0" smtClean="0"/>
          </a:p>
          <a:p>
            <a:r>
              <a:rPr lang="en-US" sz="2800" dirty="0" smtClean="0"/>
              <a:t>	</a:t>
            </a:r>
            <a:r>
              <a:rPr lang="en-US" sz="2800" i="1" dirty="0" smtClean="0"/>
              <a:t>Historical Greatness.</a:t>
            </a:r>
            <a:r>
              <a:rPr lang="en-US" sz="2800" dirty="0" smtClean="0"/>
              <a:t> </a:t>
            </a:r>
            <a:r>
              <a:rPr lang="en-US" sz="2800" dirty="0" err="1" smtClean="0"/>
              <a:t>N.p</a:t>
            </a:r>
            <a:r>
              <a:rPr lang="en-US" sz="2800" dirty="0" smtClean="0"/>
              <a:t>., </a:t>
            </a:r>
            <a:r>
              <a:rPr lang="en-US" sz="2800" dirty="0" err="1" smtClean="0"/>
              <a:t>n.d</a:t>
            </a:r>
            <a:r>
              <a:rPr lang="en-US" sz="2800" dirty="0" err="1" smtClean="0"/>
              <a:t>.</a:t>
            </a:r>
            <a:r>
              <a:rPr lang="en-US" sz="2800" dirty="0" smtClean="0"/>
              <a:t> </a:t>
            </a:r>
            <a:r>
              <a:rPr lang="en-US" sz="2800" dirty="0" smtClean="0"/>
              <a:t>Web. </a:t>
            </a:r>
          </a:p>
          <a:p>
            <a:endParaRPr lang="en-US" sz="2800" dirty="0" smtClean="0"/>
          </a:p>
          <a:p>
            <a:r>
              <a:rPr lang="en-US" sz="2800" dirty="0" smtClean="0"/>
              <a:t>	24 Feb. 2009.  </a:t>
            </a:r>
          </a:p>
          <a:p>
            <a:endParaRPr lang="en-US" sz="2800" dirty="0" smtClean="0"/>
          </a:p>
          <a:p>
            <a:r>
              <a:rPr lang="en-US" sz="2800" dirty="0" smtClean="0"/>
              <a:t>	&lt;http://www.ehow.com/how-to-</a:t>
            </a:r>
          </a:p>
          <a:p>
            <a:endParaRPr lang="en-US" sz="2800" dirty="0" smtClean="0"/>
          </a:p>
          <a:p>
            <a:r>
              <a:rPr lang="en-US" sz="2800" dirty="0" smtClean="0"/>
              <a:t>	make-vegetarian-chili/&gt;</a:t>
            </a:r>
            <a:endParaRPr lang="en-US" sz="2800" dirty="0"/>
          </a:p>
        </p:txBody>
      </p:sp>
      <p:sp>
        <p:nvSpPr>
          <p:cNvPr id="5" name="TextBox 4"/>
          <p:cNvSpPr txBox="1"/>
          <p:nvPr/>
        </p:nvSpPr>
        <p:spPr>
          <a:xfrm>
            <a:off x="1143000" y="1524000"/>
            <a:ext cx="2438400" cy="523220"/>
          </a:xfrm>
          <a:prstGeom prst="rect">
            <a:avLst/>
          </a:prstGeom>
          <a:noFill/>
        </p:spPr>
        <p:txBody>
          <a:bodyPr wrap="square" rtlCol="0">
            <a:spAutoFit/>
          </a:bodyPr>
          <a:lstStyle/>
          <a:p>
            <a:r>
              <a:rPr lang="en-US" sz="2800" dirty="0" smtClean="0"/>
              <a:t>Source # 2</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268</Words>
  <Application>Microsoft Macintosh PowerPoint</Application>
  <PresentationFormat>On-screen Show (4:3)</PresentationFormat>
  <Paragraphs>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Source Cards</vt:lpstr>
      <vt:lpstr>Books: What goes on a Source card?</vt:lpstr>
      <vt:lpstr>Template Example - Book</vt:lpstr>
      <vt:lpstr>Completed Source Card - Book</vt:lpstr>
      <vt:lpstr>Electronic Sources: What goes on a Source card?</vt:lpstr>
      <vt:lpstr>Template Example - Website</vt:lpstr>
      <vt:lpstr>Completed Source Card - Website</vt:lpstr>
      <vt:lpstr>Completed Source Card – Website with Missing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ISP Data</dc:creator>
  <cp:lastModifiedBy>Rm. 131</cp:lastModifiedBy>
  <cp:revision>22</cp:revision>
  <dcterms:created xsi:type="dcterms:W3CDTF">2012-09-16T21:20:47Z</dcterms:created>
  <dcterms:modified xsi:type="dcterms:W3CDTF">2014-03-13T19:00:32Z</dcterms:modified>
</cp:coreProperties>
</file>